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5"/>
  </p:notesMasterIdLst>
  <p:sldIdLst>
    <p:sldId id="291" r:id="rId2"/>
    <p:sldId id="257" r:id="rId3"/>
    <p:sldId id="292" r:id="rId4"/>
    <p:sldId id="256" r:id="rId5"/>
    <p:sldId id="293" r:id="rId6"/>
    <p:sldId id="294" r:id="rId7"/>
    <p:sldId id="295" r:id="rId8"/>
    <p:sldId id="296" r:id="rId9"/>
    <p:sldId id="298" r:id="rId10"/>
    <p:sldId id="299" r:id="rId11"/>
    <p:sldId id="297" r:id="rId12"/>
    <p:sldId id="301" r:id="rId13"/>
    <p:sldId id="300" r:id="rId14"/>
  </p:sldIdLst>
  <p:sldSz cx="9144000" cy="5143500" type="screen16x9"/>
  <p:notesSz cx="6858000" cy="9144000"/>
  <p:embeddedFontLst>
    <p:embeddedFont>
      <p:font typeface="Proxima Nova" panose="020B0604020202020204" charset="0"/>
      <p:regular r:id="rId16"/>
      <p:bold r:id="rId17"/>
      <p:italic r:id="rId18"/>
      <p:boldItalic r:id="rId19"/>
    </p:embeddedFont>
    <p:embeddedFont>
      <p:font typeface="Proxima Nova Semibold" panose="020B0604020202020204" charset="0"/>
      <p:regular r:id="rId20"/>
      <p:bold r:id="rId21"/>
      <p:boldItalic r:id="rId22"/>
    </p:embeddedFont>
    <p:embeddedFont>
      <p:font typeface="Roboto Condensed Light" panose="02000000000000000000" pitchFamily="2" charset="0"/>
      <p:regular r:id="rId23"/>
      <p:italic r:id="rId24"/>
    </p:embeddedFont>
    <p:embeddedFont>
      <p:font typeface="Rubik" panose="020B0604020202020204" charset="0"/>
      <p:regular r:id="rId25"/>
      <p:bold r:id="rId26"/>
      <p:italic r:id="rId27"/>
      <p:boldItalic r:id="rId28"/>
    </p:embeddedFont>
    <p:embeddedFont>
      <p:font typeface="Rubik Light" panose="020B0604020202020204" charset="0"/>
      <p:regular r:id="rId29"/>
      <p:bold r:id="rId30"/>
      <p:italic r:id="rId31"/>
      <p:boldItalic r:id="rId32"/>
    </p:embeddedFont>
    <p:embeddedFont>
      <p:font typeface="Rubik SemiBold" panose="020B060402020202020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17A6B1"/>
    <a:srgbClr val="97B0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3BA0390-F804-4708-8AF4-147D5C06521C}">
  <a:tblStyle styleId="{73BA0390-F804-4708-8AF4-147D5C06521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94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theme" Target="theme/theme1.xml"/><Relationship Id="rId21" Type="http://schemas.openxmlformats.org/officeDocument/2006/relationships/font" Target="fonts/font6.fntdata"/><Relationship Id="rId34" Type="http://schemas.openxmlformats.org/officeDocument/2006/relationships/font" Target="fonts/font1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font" Target="fonts/font21.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font" Target="fonts/font20.fntdata"/><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3.png>
</file>

<file path=ppt/media/image4.png>
</file>

<file path=ppt/media/image5.png>
</file>

<file path=ppt/media/image6.jp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a:extLst>
            <a:ext uri="{FF2B5EF4-FFF2-40B4-BE49-F238E27FC236}">
              <a16:creationId xmlns:a16="http://schemas.microsoft.com/office/drawing/2014/main" id="{2312D7BF-C9A8-2C8A-4229-8B9DDC51203F}"/>
            </a:ext>
          </a:extLst>
        </p:cNvPr>
        <p:cNvGrpSpPr/>
        <p:nvPr/>
      </p:nvGrpSpPr>
      <p:grpSpPr>
        <a:xfrm>
          <a:off x="0" y="0"/>
          <a:ext cx="0" cy="0"/>
          <a:chOff x="0" y="0"/>
          <a:chExt cx="0" cy="0"/>
        </a:xfrm>
      </p:grpSpPr>
      <p:sp>
        <p:nvSpPr>
          <p:cNvPr id="187" name="Google Shape;187;g1b16c18d105_0_49:notes">
            <a:extLst>
              <a:ext uri="{FF2B5EF4-FFF2-40B4-BE49-F238E27FC236}">
                <a16:creationId xmlns:a16="http://schemas.microsoft.com/office/drawing/2014/main" id="{195A17AF-270E-DF77-FE48-A7FE1BAF847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b16c18d105_0_49:notes">
            <a:extLst>
              <a:ext uri="{FF2B5EF4-FFF2-40B4-BE49-F238E27FC236}">
                <a16:creationId xmlns:a16="http://schemas.microsoft.com/office/drawing/2014/main" id="{7256FDC1-894E-3934-EA5F-07CDB011E63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787063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a:extLst>
            <a:ext uri="{FF2B5EF4-FFF2-40B4-BE49-F238E27FC236}">
              <a16:creationId xmlns:a16="http://schemas.microsoft.com/office/drawing/2014/main" id="{26F23084-F2F6-B064-AAFB-62E921DD6301}"/>
            </a:ext>
          </a:extLst>
        </p:cNvPr>
        <p:cNvGrpSpPr/>
        <p:nvPr/>
      </p:nvGrpSpPr>
      <p:grpSpPr>
        <a:xfrm>
          <a:off x="0" y="0"/>
          <a:ext cx="0" cy="0"/>
          <a:chOff x="0" y="0"/>
          <a:chExt cx="0" cy="0"/>
        </a:xfrm>
      </p:grpSpPr>
      <p:sp>
        <p:nvSpPr>
          <p:cNvPr id="187" name="Google Shape;187;g1b16c18d105_0_49:notes">
            <a:extLst>
              <a:ext uri="{FF2B5EF4-FFF2-40B4-BE49-F238E27FC236}">
                <a16:creationId xmlns:a16="http://schemas.microsoft.com/office/drawing/2014/main" id="{DDE01FBB-0EBA-5339-1854-734A3504F90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b16c18d105_0_49:notes">
            <a:extLst>
              <a:ext uri="{FF2B5EF4-FFF2-40B4-BE49-F238E27FC236}">
                <a16:creationId xmlns:a16="http://schemas.microsoft.com/office/drawing/2014/main" id="{D4EBE65B-5DE6-CC91-2211-8C9E8639931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609703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a:extLst>
            <a:ext uri="{FF2B5EF4-FFF2-40B4-BE49-F238E27FC236}">
              <a16:creationId xmlns:a16="http://schemas.microsoft.com/office/drawing/2014/main" id="{C4279A14-F172-8E7A-69BE-717741D2495C}"/>
            </a:ext>
          </a:extLst>
        </p:cNvPr>
        <p:cNvGrpSpPr/>
        <p:nvPr/>
      </p:nvGrpSpPr>
      <p:grpSpPr>
        <a:xfrm>
          <a:off x="0" y="0"/>
          <a:ext cx="0" cy="0"/>
          <a:chOff x="0" y="0"/>
          <a:chExt cx="0" cy="0"/>
        </a:xfrm>
      </p:grpSpPr>
      <p:sp>
        <p:nvSpPr>
          <p:cNvPr id="187" name="Google Shape;187;g1b16c18d105_0_49:notes">
            <a:extLst>
              <a:ext uri="{FF2B5EF4-FFF2-40B4-BE49-F238E27FC236}">
                <a16:creationId xmlns:a16="http://schemas.microsoft.com/office/drawing/2014/main" id="{5121DB2B-5B28-FB99-50EF-1F9CDB36BDE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b16c18d105_0_49:notes">
            <a:extLst>
              <a:ext uri="{FF2B5EF4-FFF2-40B4-BE49-F238E27FC236}">
                <a16:creationId xmlns:a16="http://schemas.microsoft.com/office/drawing/2014/main" id="{E47CF957-F0D5-CAE0-D13B-D0A7545E8B5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030353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84C09876-409F-A1EC-371D-D0483B862173}"/>
            </a:ext>
          </a:extLst>
        </p:cNvPr>
        <p:cNvGrpSpPr/>
        <p:nvPr/>
      </p:nvGrpSpPr>
      <p:grpSpPr>
        <a:xfrm>
          <a:off x="0" y="0"/>
          <a:ext cx="0" cy="0"/>
          <a:chOff x="0" y="0"/>
          <a:chExt cx="0" cy="0"/>
        </a:xfrm>
      </p:grpSpPr>
      <p:sp>
        <p:nvSpPr>
          <p:cNvPr id="51" name="Google Shape;51;p1:notes">
            <a:extLst>
              <a:ext uri="{FF2B5EF4-FFF2-40B4-BE49-F238E27FC236}">
                <a16:creationId xmlns:a16="http://schemas.microsoft.com/office/drawing/2014/main" id="{74889B0D-C952-F87C-4D05-015D9B92010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a:extLst>
              <a:ext uri="{FF2B5EF4-FFF2-40B4-BE49-F238E27FC236}">
                <a16:creationId xmlns:a16="http://schemas.microsoft.com/office/drawing/2014/main" id="{E32E526F-005B-1486-2FB1-3FA0A5D959C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309053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1b16c18d105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b16c18d105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
          <a:extLst>
            <a:ext uri="{FF2B5EF4-FFF2-40B4-BE49-F238E27FC236}">
              <a16:creationId xmlns:a16="http://schemas.microsoft.com/office/drawing/2014/main" id="{4DF1E1F8-F86C-D071-AE1B-909726D9B884}"/>
            </a:ext>
          </a:extLst>
        </p:cNvPr>
        <p:cNvGrpSpPr/>
        <p:nvPr/>
      </p:nvGrpSpPr>
      <p:grpSpPr>
        <a:xfrm>
          <a:off x="0" y="0"/>
          <a:ext cx="0" cy="0"/>
          <a:chOff x="0" y="0"/>
          <a:chExt cx="0" cy="0"/>
        </a:xfrm>
      </p:grpSpPr>
      <p:sp>
        <p:nvSpPr>
          <p:cNvPr id="827" name="Google Shape;827;g1b16c18d105_0_275:notes">
            <a:extLst>
              <a:ext uri="{FF2B5EF4-FFF2-40B4-BE49-F238E27FC236}">
                <a16:creationId xmlns:a16="http://schemas.microsoft.com/office/drawing/2014/main" id="{907EEFA0-81D9-7FA1-521E-37A6BD66DC3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 name="Google Shape;828;g1b16c18d105_0_275:notes">
            <a:extLst>
              <a:ext uri="{FF2B5EF4-FFF2-40B4-BE49-F238E27FC236}">
                <a16:creationId xmlns:a16="http://schemas.microsoft.com/office/drawing/2014/main" id="{D5796D0C-5591-78A5-50EA-B9B4B893E9B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443426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b16c18d1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1b16c18d10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4">
          <a:extLst>
            <a:ext uri="{FF2B5EF4-FFF2-40B4-BE49-F238E27FC236}">
              <a16:creationId xmlns:a16="http://schemas.microsoft.com/office/drawing/2014/main" id="{02ADCC7A-5329-BE73-5D1E-73B6175C4AD9}"/>
            </a:ext>
          </a:extLst>
        </p:cNvPr>
        <p:cNvGrpSpPr/>
        <p:nvPr/>
      </p:nvGrpSpPr>
      <p:grpSpPr>
        <a:xfrm>
          <a:off x="0" y="0"/>
          <a:ext cx="0" cy="0"/>
          <a:chOff x="0" y="0"/>
          <a:chExt cx="0" cy="0"/>
        </a:xfrm>
      </p:grpSpPr>
      <p:sp>
        <p:nvSpPr>
          <p:cNvPr id="1325" name="Google Shape;1325;g1b16c18d105_0_331:notes">
            <a:extLst>
              <a:ext uri="{FF2B5EF4-FFF2-40B4-BE49-F238E27FC236}">
                <a16:creationId xmlns:a16="http://schemas.microsoft.com/office/drawing/2014/main" id="{C7E23C93-344C-D9DC-4C38-C061DBE2B0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6" name="Google Shape;1326;g1b16c18d105_0_331:notes">
            <a:extLst>
              <a:ext uri="{FF2B5EF4-FFF2-40B4-BE49-F238E27FC236}">
                <a16:creationId xmlns:a16="http://schemas.microsoft.com/office/drawing/2014/main" id="{2F4753FF-82F8-4F6B-447F-FD1A5339D3A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13557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a:extLst>
            <a:ext uri="{FF2B5EF4-FFF2-40B4-BE49-F238E27FC236}">
              <a16:creationId xmlns:a16="http://schemas.microsoft.com/office/drawing/2014/main" id="{48F82980-3BA6-EA80-7BCF-1C9122B14416}"/>
            </a:ext>
          </a:extLst>
        </p:cNvPr>
        <p:cNvGrpSpPr/>
        <p:nvPr/>
      </p:nvGrpSpPr>
      <p:grpSpPr>
        <a:xfrm>
          <a:off x="0" y="0"/>
          <a:ext cx="0" cy="0"/>
          <a:chOff x="0" y="0"/>
          <a:chExt cx="0" cy="0"/>
        </a:xfrm>
      </p:grpSpPr>
      <p:sp>
        <p:nvSpPr>
          <p:cNvPr id="187" name="Google Shape;187;g1b16c18d105_0_49:notes">
            <a:extLst>
              <a:ext uri="{FF2B5EF4-FFF2-40B4-BE49-F238E27FC236}">
                <a16:creationId xmlns:a16="http://schemas.microsoft.com/office/drawing/2014/main" id="{C5537FB8-92FF-5305-0D28-5A799B9E17B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b16c18d105_0_49:notes">
            <a:extLst>
              <a:ext uri="{FF2B5EF4-FFF2-40B4-BE49-F238E27FC236}">
                <a16:creationId xmlns:a16="http://schemas.microsoft.com/office/drawing/2014/main" id="{1E8D0DD0-1116-1184-5813-B8EA214FA04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768584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a:extLst>
            <a:ext uri="{FF2B5EF4-FFF2-40B4-BE49-F238E27FC236}">
              <a16:creationId xmlns:a16="http://schemas.microsoft.com/office/drawing/2014/main" id="{B7642A82-6F60-D13A-614C-58AAFE88156C}"/>
            </a:ext>
          </a:extLst>
        </p:cNvPr>
        <p:cNvGrpSpPr/>
        <p:nvPr/>
      </p:nvGrpSpPr>
      <p:grpSpPr>
        <a:xfrm>
          <a:off x="0" y="0"/>
          <a:ext cx="0" cy="0"/>
          <a:chOff x="0" y="0"/>
          <a:chExt cx="0" cy="0"/>
        </a:xfrm>
      </p:grpSpPr>
      <p:sp>
        <p:nvSpPr>
          <p:cNvPr id="187" name="Google Shape;187;g1b16c18d105_0_49:notes">
            <a:extLst>
              <a:ext uri="{FF2B5EF4-FFF2-40B4-BE49-F238E27FC236}">
                <a16:creationId xmlns:a16="http://schemas.microsoft.com/office/drawing/2014/main" id="{70EA487E-364F-7DFD-C1E4-7B6CA274F61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b16c18d105_0_49:notes">
            <a:extLst>
              <a:ext uri="{FF2B5EF4-FFF2-40B4-BE49-F238E27FC236}">
                <a16:creationId xmlns:a16="http://schemas.microsoft.com/office/drawing/2014/main" id="{CF0403CD-F128-BE47-BA30-4B95F86BDF0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107030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a:extLst>
            <a:ext uri="{FF2B5EF4-FFF2-40B4-BE49-F238E27FC236}">
              <a16:creationId xmlns:a16="http://schemas.microsoft.com/office/drawing/2014/main" id="{437F0126-C53C-6AB9-152C-BEB51501FF29}"/>
            </a:ext>
          </a:extLst>
        </p:cNvPr>
        <p:cNvGrpSpPr/>
        <p:nvPr/>
      </p:nvGrpSpPr>
      <p:grpSpPr>
        <a:xfrm>
          <a:off x="0" y="0"/>
          <a:ext cx="0" cy="0"/>
          <a:chOff x="0" y="0"/>
          <a:chExt cx="0" cy="0"/>
        </a:xfrm>
      </p:grpSpPr>
      <p:sp>
        <p:nvSpPr>
          <p:cNvPr id="187" name="Google Shape;187;g1b16c18d105_0_49:notes">
            <a:extLst>
              <a:ext uri="{FF2B5EF4-FFF2-40B4-BE49-F238E27FC236}">
                <a16:creationId xmlns:a16="http://schemas.microsoft.com/office/drawing/2014/main" id="{6966BB46-A682-2FDA-E66B-158A549FB6D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b16c18d105_0_49:notes">
            <a:extLst>
              <a:ext uri="{FF2B5EF4-FFF2-40B4-BE49-F238E27FC236}">
                <a16:creationId xmlns:a16="http://schemas.microsoft.com/office/drawing/2014/main" id="{B1F4FD92-5643-D68F-F6FB-A72F632CFF0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825304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a:extLst>
            <a:ext uri="{FF2B5EF4-FFF2-40B4-BE49-F238E27FC236}">
              <a16:creationId xmlns:a16="http://schemas.microsoft.com/office/drawing/2014/main" id="{D252666D-0F16-D6A4-FD2B-01F7E72E69FC}"/>
            </a:ext>
          </a:extLst>
        </p:cNvPr>
        <p:cNvGrpSpPr/>
        <p:nvPr/>
      </p:nvGrpSpPr>
      <p:grpSpPr>
        <a:xfrm>
          <a:off x="0" y="0"/>
          <a:ext cx="0" cy="0"/>
          <a:chOff x="0" y="0"/>
          <a:chExt cx="0" cy="0"/>
        </a:xfrm>
      </p:grpSpPr>
      <p:sp>
        <p:nvSpPr>
          <p:cNvPr id="187" name="Google Shape;187;g1b16c18d105_0_49:notes">
            <a:extLst>
              <a:ext uri="{FF2B5EF4-FFF2-40B4-BE49-F238E27FC236}">
                <a16:creationId xmlns:a16="http://schemas.microsoft.com/office/drawing/2014/main" id="{18846B1B-D504-9DEA-AFA5-478F85E551A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b16c18d105_0_49:notes">
            <a:extLst>
              <a:ext uri="{FF2B5EF4-FFF2-40B4-BE49-F238E27FC236}">
                <a16:creationId xmlns:a16="http://schemas.microsoft.com/office/drawing/2014/main" id="{5ACE313A-E33C-1842-D519-58C0FC89048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827528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5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AD6EE87-EBD5-4F12-A48A-63ACA297AC8F}" type="datetimeFigureOut">
              <a:rPr lang="en-US" smtClean="0"/>
              <a:t>6/30/2025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693627464"/>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38"/>
        <p:cNvGrpSpPr/>
        <p:nvPr/>
      </p:nvGrpSpPr>
      <p:grpSpPr>
        <a:xfrm>
          <a:off x="0" y="0"/>
          <a:ext cx="0" cy="0"/>
          <a:chOff x="0" y="0"/>
          <a:chExt cx="0" cy="0"/>
        </a:xfrm>
      </p:grpSpPr>
      <p:sp>
        <p:nvSpPr>
          <p:cNvPr id="39" name="Google Shape;39;p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0" name="Google Shape;40;p4"/>
          <p:cNvSpPr txBox="1">
            <a:spLocks noGrp="1"/>
          </p:cNvSpPr>
          <p:nvPr>
            <p:ph type="body" idx="1"/>
          </p:nvPr>
        </p:nvSpPr>
        <p:spPr>
          <a:xfrm>
            <a:off x="720000" y="1215751"/>
            <a:ext cx="7704000" cy="1965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Anaheim"/>
              <a:buChar char="●"/>
              <a:defRPr sz="1200"/>
            </a:lvl1pPr>
            <a:lvl2pPr marL="914400" lvl="1" indent="-317500" rtl="0">
              <a:lnSpc>
                <a:spcPct val="100000"/>
              </a:lnSpc>
              <a:spcBef>
                <a:spcPts val="1000"/>
              </a:spcBef>
              <a:spcAft>
                <a:spcPts val="0"/>
              </a:spcAft>
              <a:buSzPts val="1400"/>
              <a:buFont typeface="Roboto Condensed Light"/>
              <a:buChar char="○"/>
              <a:defRPr sz="1200"/>
            </a:lvl2pPr>
            <a:lvl3pPr marL="1371600" lvl="2" indent="-317500" rtl="0">
              <a:lnSpc>
                <a:spcPct val="100000"/>
              </a:lnSpc>
              <a:spcBef>
                <a:spcPts val="0"/>
              </a:spcBef>
              <a:spcAft>
                <a:spcPts val="0"/>
              </a:spcAft>
              <a:buSzPts val="1400"/>
              <a:buFont typeface="Roboto Condensed Light"/>
              <a:buChar char="■"/>
              <a:defRPr/>
            </a:lvl3pPr>
            <a:lvl4pPr marL="1828800" lvl="3" indent="-317500" rtl="0">
              <a:lnSpc>
                <a:spcPct val="100000"/>
              </a:lnSpc>
              <a:spcBef>
                <a:spcPts val="0"/>
              </a:spcBef>
              <a:spcAft>
                <a:spcPts val="0"/>
              </a:spcAft>
              <a:buSzPts val="1400"/>
              <a:buFont typeface="Roboto Condensed Light"/>
              <a:buChar char="●"/>
              <a:defRPr/>
            </a:lvl4pPr>
            <a:lvl5pPr marL="2286000" lvl="4" indent="-317500" rtl="0">
              <a:lnSpc>
                <a:spcPct val="100000"/>
              </a:lnSpc>
              <a:spcBef>
                <a:spcPts val="0"/>
              </a:spcBef>
              <a:spcAft>
                <a:spcPts val="0"/>
              </a:spcAft>
              <a:buSzPts val="1400"/>
              <a:buFont typeface="Roboto Condensed Light"/>
              <a:buChar char="○"/>
              <a:defRPr/>
            </a:lvl5pPr>
            <a:lvl6pPr marL="2743200" lvl="5" indent="-317500" rtl="0">
              <a:lnSpc>
                <a:spcPct val="100000"/>
              </a:lnSpc>
              <a:spcBef>
                <a:spcPts val="0"/>
              </a:spcBef>
              <a:spcAft>
                <a:spcPts val="0"/>
              </a:spcAft>
              <a:buSzPts val="1400"/>
              <a:buFont typeface="Roboto Condensed Light"/>
              <a:buChar char="■"/>
              <a:defRPr/>
            </a:lvl6pPr>
            <a:lvl7pPr marL="3200400" lvl="6" indent="-317500" rtl="0">
              <a:lnSpc>
                <a:spcPct val="100000"/>
              </a:lnSpc>
              <a:spcBef>
                <a:spcPts val="0"/>
              </a:spcBef>
              <a:spcAft>
                <a:spcPts val="0"/>
              </a:spcAft>
              <a:buSzPts val="1400"/>
              <a:buFont typeface="Roboto Condensed Light"/>
              <a:buChar char="●"/>
              <a:defRPr/>
            </a:lvl7pPr>
            <a:lvl8pPr marL="3657600" lvl="7" indent="-317500" rtl="0">
              <a:lnSpc>
                <a:spcPct val="100000"/>
              </a:lnSpc>
              <a:spcBef>
                <a:spcPts val="0"/>
              </a:spcBef>
              <a:spcAft>
                <a:spcPts val="0"/>
              </a:spcAft>
              <a:buSzPts val="1400"/>
              <a:buFont typeface="Roboto Condensed Light"/>
              <a:buChar char="○"/>
              <a:defRPr/>
            </a:lvl8pPr>
            <a:lvl9pPr marL="4114800" lvl="8" indent="-317500" rtl="0">
              <a:lnSpc>
                <a:spcPct val="100000"/>
              </a:lnSpc>
              <a:spcBef>
                <a:spcPts val="0"/>
              </a:spcBef>
              <a:spcAft>
                <a:spcPts val="0"/>
              </a:spcAft>
              <a:buSzPts val="1400"/>
              <a:buFont typeface="Roboto Condensed Light"/>
              <a:buChar char="■"/>
              <a:defRPr/>
            </a:lvl9pPr>
          </a:lstStyle>
          <a:p>
            <a:endParaRPr/>
          </a:p>
        </p:txBody>
      </p:sp>
    </p:spTree>
    <p:extLst>
      <p:ext uri="{BB962C8B-B14F-4D97-AF65-F5344CB8AC3E}">
        <p14:creationId xmlns:p14="http://schemas.microsoft.com/office/powerpoint/2010/main" val="34081429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smtClean="0"/>
              <a:t>6/30/2025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991352967"/>
      </p:ext>
    </p:extLst>
  </p:cSld>
  <p:clrMapOvr>
    <a:masterClrMapping/>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49"/>
        <p:cNvGrpSpPr/>
        <p:nvPr/>
      </p:nvGrpSpPr>
      <p:grpSpPr>
        <a:xfrm>
          <a:off x="0" y="0"/>
          <a:ext cx="0" cy="0"/>
          <a:chOff x="0" y="0"/>
          <a:chExt cx="0" cy="0"/>
        </a:xfrm>
      </p:grpSpPr>
      <p:sp>
        <p:nvSpPr>
          <p:cNvPr id="150" name="Google Shape;150;p1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51" name="Google Shape;151;p1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58" r:id="rId1"/>
    <p:sldLayoutId id="2147483779" r:id="rId2"/>
    <p:sldLayoutId id="2147483780" r:id="rId3"/>
    <p:sldLayoutId id="2147483781"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hyperlink" Target="https://github.com/FyantikaQirani/Big-Data-Analytics-Kimia-Farma" TargetMode="Externa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19.jpg"/><Relationship Id="rId4" Type="http://schemas.openxmlformats.org/officeDocument/2006/relationships/hyperlink" Target="https://lookerstudio.google.com/reporting/6e60f786-4d88-460f-9728-6af51a91be9c"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8" Type="http://schemas.openxmlformats.org/officeDocument/2006/relationships/hyperlink" Target="https://drive.google.com/file/d/1mEaAnNyCcWedf9XeUGiuDlTZ4sY2ycJD/view?usp=drive_link" TargetMode="External"/><Relationship Id="rId3" Type="http://schemas.openxmlformats.org/officeDocument/2006/relationships/hyperlink" Target="https://drive.google.com/file/d/1c8hPdGuaXl96HrCS4CLrDUidZGpZpqhi/view" TargetMode="External"/><Relationship Id="rId7" Type="http://schemas.openxmlformats.org/officeDocument/2006/relationships/hyperlink" Target="https://drive.google.com/file/d/1mKmaPZ0VNjPCJ-8_kXLme5smUR4K1fvS/view?usp=drive_link"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hyperlink" Target="https://drive.google.com/file/d/12QTTLdx1GnHg62j91Bk3uWcIHMaFSFMD/view" TargetMode="External"/><Relationship Id="rId5" Type="http://schemas.openxmlformats.org/officeDocument/2006/relationships/hyperlink" Target="https://drive.google.com/file/d/1zZgiGMaM1gOZgHwDsJhIkfww-yIHm8Kr/view?usp=drive_link" TargetMode="External"/><Relationship Id="rId10" Type="http://schemas.openxmlformats.org/officeDocument/2006/relationships/image" Target="../media/image7.png"/><Relationship Id="rId4" Type="http://schemas.openxmlformats.org/officeDocument/2006/relationships/hyperlink" Target="https://drive.google.com/file/d/1nxyT8vufzl6xUYUITU0CAZ-ryjFbGxmv/view?usp=drive_link" TargetMode="External"/><Relationship Id="rId9" Type="http://schemas.openxmlformats.org/officeDocument/2006/relationships/hyperlink" Target="https://drive.google.com/file/d/1-3m26oeWM3bNaPYkNHSYN7b0qzAIgMyR/view?usp=drive_link"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hyperlink" Target="https://drive.google.com/drive/folders/16DF-_C0AEztWqt8rtJ8sUUG3f1ImWPHU?usp=sharing"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hyperlink" Target="https://github.com/FyantikaQirani/Big-Data-Analytics-Kimia-Farma" TargetMode="Externa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7A6B1"/>
        </a:solidFill>
        <a:effectLst/>
      </p:bgPr>
    </p:bg>
    <p:spTree>
      <p:nvGrpSpPr>
        <p:cNvPr id="1" name="Shape 53"/>
        <p:cNvGrpSpPr/>
        <p:nvPr/>
      </p:nvGrpSpPr>
      <p:grpSpPr>
        <a:xfrm>
          <a:off x="0" y="0"/>
          <a:ext cx="0" cy="0"/>
          <a:chOff x="0" y="0"/>
          <a:chExt cx="0" cy="0"/>
        </a:xfrm>
      </p:grpSpPr>
      <p:pic>
        <p:nvPicPr>
          <p:cNvPr id="54" name="Google Shape;54;p1"/>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55" name="Google Shape;55;p1"/>
          <p:cNvPicPr preferRelativeResize="0"/>
          <p:nvPr/>
        </p:nvPicPr>
        <p:blipFill rotWithShape="1">
          <a:blip r:embed="rId4">
            <a:alphaModFix/>
          </a:blip>
          <a:srcRect/>
          <a:stretch/>
        </p:blipFill>
        <p:spPr>
          <a:xfrm>
            <a:off x="349800" y="186500"/>
            <a:ext cx="1399901" cy="541300"/>
          </a:xfrm>
          <a:prstGeom prst="rect">
            <a:avLst/>
          </a:prstGeom>
          <a:noFill/>
          <a:ln>
            <a:noFill/>
          </a:ln>
        </p:spPr>
      </p:pic>
      <p:sp>
        <p:nvSpPr>
          <p:cNvPr id="56" name="Google Shape;56;p1"/>
          <p:cNvSpPr txBox="1"/>
          <p:nvPr/>
        </p:nvSpPr>
        <p:spPr>
          <a:xfrm>
            <a:off x="518025" y="1574600"/>
            <a:ext cx="6239100" cy="1415742"/>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4500"/>
              <a:buFont typeface="Arial"/>
              <a:buNone/>
            </a:pPr>
            <a:r>
              <a:rPr lang="en" sz="4000" b="1" dirty="0">
                <a:solidFill>
                  <a:schemeClr val="tx1"/>
                </a:solidFill>
                <a:latin typeface="Rubik"/>
                <a:ea typeface="Rubik"/>
                <a:cs typeface="Rubik"/>
                <a:sym typeface="Rubik"/>
              </a:rPr>
              <a:t>Performance Analytics at PT. Kimia Farma TBK</a:t>
            </a:r>
            <a:endParaRPr sz="4000" b="0" i="0" u="none" strike="noStrike" cap="none" dirty="0">
              <a:solidFill>
                <a:schemeClr val="tx1"/>
              </a:solidFill>
              <a:latin typeface="Rubik"/>
              <a:ea typeface="Rubik"/>
              <a:cs typeface="Rubik"/>
              <a:sym typeface="Rubik"/>
            </a:endParaRPr>
          </a:p>
        </p:txBody>
      </p:sp>
      <p:sp>
        <p:nvSpPr>
          <p:cNvPr id="57" name="Google Shape;57;p1"/>
          <p:cNvSpPr txBox="1"/>
          <p:nvPr/>
        </p:nvSpPr>
        <p:spPr>
          <a:xfrm>
            <a:off x="517900" y="3130300"/>
            <a:ext cx="7289100" cy="569400"/>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 sz="2500" dirty="0">
                <a:solidFill>
                  <a:schemeClr val="tx1"/>
                </a:solidFill>
                <a:latin typeface="Rubik SemiBold"/>
                <a:ea typeface="Rubik SemiBold"/>
                <a:cs typeface="Rubik SemiBold"/>
                <a:sym typeface="Rubik SemiBold"/>
              </a:rPr>
              <a:t>Kimia Farma </a:t>
            </a:r>
            <a:r>
              <a:rPr lang="en" sz="2500" b="0" i="0" u="none" strike="noStrike" cap="none" dirty="0">
                <a:solidFill>
                  <a:schemeClr val="tx1"/>
                </a:solidFill>
                <a:latin typeface="Rubik SemiBold"/>
                <a:ea typeface="Rubik SemiBold"/>
                <a:cs typeface="Rubik SemiBold"/>
                <a:sym typeface="Rubik SemiBold"/>
              </a:rPr>
              <a:t>- </a:t>
            </a:r>
            <a:r>
              <a:rPr lang="en" sz="2500" dirty="0">
                <a:solidFill>
                  <a:schemeClr val="tx1"/>
                </a:solidFill>
                <a:latin typeface="Rubik SemiBold"/>
                <a:ea typeface="Rubik SemiBold"/>
                <a:cs typeface="Rubik SemiBold"/>
                <a:sym typeface="Rubik SemiBold"/>
              </a:rPr>
              <a:t>Big Data Analytics</a:t>
            </a:r>
            <a:endParaRPr sz="2500" b="0" i="0" u="none" strike="noStrike" cap="none" dirty="0">
              <a:solidFill>
                <a:schemeClr val="tx1"/>
              </a:solidFill>
              <a:latin typeface="Rubik SemiBold"/>
              <a:ea typeface="Rubik SemiBold"/>
              <a:cs typeface="Rubik SemiBold"/>
              <a:sym typeface="Rubik SemiBold"/>
            </a:endParaRPr>
          </a:p>
        </p:txBody>
      </p:sp>
      <p:sp>
        <p:nvSpPr>
          <p:cNvPr id="58" name="Google Shape;58;p1"/>
          <p:cNvSpPr/>
          <p:nvPr/>
        </p:nvSpPr>
        <p:spPr>
          <a:xfrm>
            <a:off x="6757125" y="-621925"/>
            <a:ext cx="3135000" cy="30510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tx1"/>
              </a:solidFill>
              <a:latin typeface="Arial"/>
              <a:ea typeface="Arial"/>
              <a:cs typeface="Arial"/>
              <a:sym typeface="Arial"/>
            </a:endParaRPr>
          </a:p>
        </p:txBody>
      </p:sp>
      <p:sp>
        <p:nvSpPr>
          <p:cNvPr id="59" name="Google Shape;59;p1"/>
          <p:cNvSpPr txBox="1"/>
          <p:nvPr/>
        </p:nvSpPr>
        <p:spPr>
          <a:xfrm>
            <a:off x="1769125" y="172450"/>
            <a:ext cx="4578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0" i="0" u="none" strike="noStrike" cap="none">
                <a:solidFill>
                  <a:schemeClr val="tx1"/>
                </a:solidFill>
                <a:latin typeface="Rubik SemiBold"/>
                <a:ea typeface="Rubik SemiBold"/>
                <a:cs typeface="Rubik SemiBold"/>
                <a:sym typeface="Rubik SemiBold"/>
              </a:rPr>
              <a:t>X</a:t>
            </a:r>
            <a:endParaRPr sz="3000" b="0" i="0" u="none" strike="noStrike" cap="none">
              <a:solidFill>
                <a:schemeClr val="tx1"/>
              </a:solidFill>
              <a:latin typeface="Rubik SemiBold"/>
              <a:ea typeface="Rubik SemiBold"/>
              <a:cs typeface="Rubik SemiBold"/>
              <a:sym typeface="Rubik SemiBold"/>
            </a:endParaRPr>
          </a:p>
        </p:txBody>
      </p:sp>
      <p:sp>
        <p:nvSpPr>
          <p:cNvPr id="60" name="Google Shape;60;p1"/>
          <p:cNvSpPr txBox="1"/>
          <p:nvPr/>
        </p:nvSpPr>
        <p:spPr>
          <a:xfrm>
            <a:off x="517900" y="3699700"/>
            <a:ext cx="4392000" cy="800189"/>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0" i="0" u="none" strike="noStrike" cap="none" dirty="0">
                <a:solidFill>
                  <a:schemeClr val="tx1"/>
                </a:solidFill>
                <a:latin typeface="Rubik Light"/>
                <a:ea typeface="Rubik Light"/>
                <a:cs typeface="Rubik Light"/>
                <a:sym typeface="Rubik Light"/>
              </a:rPr>
              <a:t>Presented by</a:t>
            </a:r>
            <a:endParaRPr sz="2000" b="0" i="0" u="none" strike="noStrike" cap="none" dirty="0">
              <a:solidFill>
                <a:schemeClr val="tx1"/>
              </a:solidFill>
              <a:latin typeface="Rubik Light"/>
              <a:ea typeface="Rubik Light"/>
              <a:cs typeface="Rubik Light"/>
              <a:sym typeface="Rubik Light"/>
            </a:endParaRPr>
          </a:p>
          <a:p>
            <a:pPr marL="0" marR="0" lvl="0" indent="0" algn="l" rtl="0">
              <a:lnSpc>
                <a:spcPct val="100000"/>
              </a:lnSpc>
              <a:spcBef>
                <a:spcPts val="0"/>
              </a:spcBef>
              <a:spcAft>
                <a:spcPts val="0"/>
              </a:spcAft>
              <a:buClr>
                <a:srgbClr val="000000"/>
              </a:buClr>
              <a:buSzPts val="2000"/>
              <a:buFont typeface="Arial"/>
              <a:buNone/>
            </a:pPr>
            <a:r>
              <a:rPr lang="en" sz="2000" b="0" i="0" u="none" strike="noStrike" cap="none" dirty="0">
                <a:solidFill>
                  <a:schemeClr val="tx1"/>
                </a:solidFill>
                <a:latin typeface="Rubik Light"/>
                <a:ea typeface="Rubik Light"/>
                <a:cs typeface="Rubik Light"/>
                <a:sym typeface="Rubik Light"/>
              </a:rPr>
              <a:t>Fyantika Qirani Asmara</a:t>
            </a:r>
            <a:endParaRPr sz="2000" b="0" i="0" u="none" strike="noStrike" cap="none" dirty="0">
              <a:solidFill>
                <a:schemeClr val="tx1"/>
              </a:solidFill>
              <a:latin typeface="Rubik Light"/>
              <a:ea typeface="Rubik Light"/>
              <a:cs typeface="Rubik Light"/>
              <a:sym typeface="Rubik Light"/>
            </a:endParaRPr>
          </a:p>
        </p:txBody>
      </p:sp>
      <p:pic>
        <p:nvPicPr>
          <p:cNvPr id="61" name="Google Shape;61;p1"/>
          <p:cNvPicPr preferRelativeResize="0"/>
          <p:nvPr/>
        </p:nvPicPr>
        <p:blipFill>
          <a:blip r:embed="rId5">
            <a:alphaModFix/>
          </a:blip>
          <a:stretch>
            <a:fillRect/>
          </a:stretch>
        </p:blipFill>
        <p:spPr>
          <a:xfrm>
            <a:off x="2350825" y="133900"/>
            <a:ext cx="1581660" cy="5694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9">
          <a:extLst>
            <a:ext uri="{FF2B5EF4-FFF2-40B4-BE49-F238E27FC236}">
              <a16:creationId xmlns:a16="http://schemas.microsoft.com/office/drawing/2014/main" id="{768C8B0F-EDC3-469C-7DBB-65529583989B}"/>
            </a:ext>
          </a:extLst>
        </p:cNvPr>
        <p:cNvGrpSpPr/>
        <p:nvPr/>
      </p:nvGrpSpPr>
      <p:grpSpPr>
        <a:xfrm>
          <a:off x="0" y="0"/>
          <a:ext cx="0" cy="0"/>
          <a:chOff x="0" y="0"/>
          <a:chExt cx="0" cy="0"/>
        </a:xfrm>
      </p:grpSpPr>
      <p:pic>
        <p:nvPicPr>
          <p:cNvPr id="7" name="Google Shape;119;g23ec2985a68_1_33">
            <a:extLst>
              <a:ext uri="{FF2B5EF4-FFF2-40B4-BE49-F238E27FC236}">
                <a16:creationId xmlns:a16="http://schemas.microsoft.com/office/drawing/2014/main" id="{3DD369CF-B21C-53A3-C745-BE688DFF05AD}"/>
              </a:ext>
            </a:extLst>
          </p:cNvPr>
          <p:cNvPicPr preferRelativeResize="0"/>
          <p:nvPr/>
        </p:nvPicPr>
        <p:blipFill rotWithShape="1">
          <a:blip r:embed="rId3">
            <a:alphaModFix/>
          </a:blip>
          <a:srcRect t="5658" b="5649"/>
          <a:stretch/>
        </p:blipFill>
        <p:spPr>
          <a:xfrm>
            <a:off x="7317600" y="185625"/>
            <a:ext cx="1399902" cy="541300"/>
          </a:xfrm>
          <a:prstGeom prst="snip2DiagRect">
            <a:avLst/>
          </a:prstGeom>
          <a:solidFill>
            <a:schemeClr val="tx1"/>
          </a:solidFill>
          <a:ln>
            <a:noFill/>
          </a:ln>
        </p:spPr>
      </p:pic>
      <p:sp>
        <p:nvSpPr>
          <p:cNvPr id="10" name="Google Shape;830;p30">
            <a:extLst>
              <a:ext uri="{FF2B5EF4-FFF2-40B4-BE49-F238E27FC236}">
                <a16:creationId xmlns:a16="http://schemas.microsoft.com/office/drawing/2014/main" id="{9C95F4BC-9EC9-4C7D-E4E3-28E38FB7B220}"/>
              </a:ext>
            </a:extLst>
          </p:cNvPr>
          <p:cNvSpPr txBox="1">
            <a:spLocks noGrp="1"/>
          </p:cNvSpPr>
          <p:nvPr>
            <p:ph type="title"/>
          </p:nvPr>
        </p:nvSpPr>
        <p:spPr>
          <a:xfrm>
            <a:off x="426498" y="321238"/>
            <a:ext cx="5150094"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rPr>
              <a:t>2. </a:t>
            </a:r>
            <a:r>
              <a:rPr lang="en-US" sz="2000" b="1" dirty="0" err="1">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rPr>
              <a:t>Membuat</a:t>
            </a:r>
            <a:r>
              <a:rPr lang="en-US" sz="2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rPr>
              <a:t> Tabel Analisa</a:t>
            </a:r>
            <a:endParaRPr sz="2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endParaRPr>
          </a:p>
        </p:txBody>
      </p:sp>
      <p:sp>
        <p:nvSpPr>
          <p:cNvPr id="2" name="Google Shape;467;p23">
            <a:extLst>
              <a:ext uri="{FF2B5EF4-FFF2-40B4-BE49-F238E27FC236}">
                <a16:creationId xmlns:a16="http://schemas.microsoft.com/office/drawing/2014/main" id="{6D683427-9B74-BC08-9209-3F5F477452FA}"/>
              </a:ext>
            </a:extLst>
          </p:cNvPr>
          <p:cNvSpPr/>
          <p:nvPr/>
        </p:nvSpPr>
        <p:spPr>
          <a:xfrm>
            <a:off x="543036" y="884411"/>
            <a:ext cx="3528632" cy="4824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TextBox 12">
            <a:extLst>
              <a:ext uri="{FF2B5EF4-FFF2-40B4-BE49-F238E27FC236}">
                <a16:creationId xmlns:a16="http://schemas.microsoft.com/office/drawing/2014/main" id="{67C7478C-8120-370E-0A01-A6B39A03185E}"/>
              </a:ext>
            </a:extLst>
          </p:cNvPr>
          <p:cNvSpPr txBox="1"/>
          <p:nvPr/>
        </p:nvSpPr>
        <p:spPr>
          <a:xfrm>
            <a:off x="543036" y="961124"/>
            <a:ext cx="1932745" cy="307777"/>
          </a:xfrm>
          <a:prstGeom prst="rect">
            <a:avLst/>
          </a:prstGeom>
          <a:noFill/>
        </p:spPr>
        <p:txBody>
          <a:bodyPr wrap="square">
            <a:spAutoFit/>
          </a:bodyPr>
          <a:lstStyle/>
          <a:p>
            <a:pPr marL="0" lvl="0" indent="0" rtl="0">
              <a:spcBef>
                <a:spcPts val="0"/>
              </a:spcBef>
              <a:spcAft>
                <a:spcPts val="0"/>
              </a:spcAft>
              <a:buNone/>
            </a:pPr>
            <a:r>
              <a:rPr lang="en-US" sz="1400" b="1" dirty="0" err="1">
                <a:solidFill>
                  <a:schemeClr val="bg1">
                    <a:lumMod val="10000"/>
                    <a:lumOff val="90000"/>
                  </a:schemeClr>
                </a:solidFill>
                <a:latin typeface="Rubik" panose="020B0604020202020204" charset="-79"/>
                <a:ea typeface="Maven Pro"/>
                <a:cs typeface="Rubik" panose="020B0604020202020204" charset="-79"/>
                <a:sym typeface="Maven Pro"/>
              </a:rPr>
              <a:t>BigQuery</a:t>
            </a:r>
            <a:r>
              <a:rPr lang="en-US" sz="1400" b="1" dirty="0">
                <a:solidFill>
                  <a:schemeClr val="bg1">
                    <a:lumMod val="10000"/>
                    <a:lumOff val="90000"/>
                  </a:schemeClr>
                </a:solidFill>
                <a:latin typeface="Rubik" panose="020B0604020202020204" charset="-79"/>
                <a:ea typeface="Maven Pro"/>
                <a:cs typeface="Rubik" panose="020B0604020202020204" charset="-79"/>
                <a:sym typeface="Maven Pro"/>
              </a:rPr>
              <a:t> Syntax</a:t>
            </a:r>
          </a:p>
        </p:txBody>
      </p:sp>
      <p:pic>
        <p:nvPicPr>
          <p:cNvPr id="17" name="Picture 16">
            <a:extLst>
              <a:ext uri="{FF2B5EF4-FFF2-40B4-BE49-F238E27FC236}">
                <a16:creationId xmlns:a16="http://schemas.microsoft.com/office/drawing/2014/main" id="{422EEE04-08D5-C11A-4C94-D3950D0140F3}"/>
              </a:ext>
            </a:extLst>
          </p:cNvPr>
          <p:cNvPicPr>
            <a:picLocks noChangeAspect="1"/>
          </p:cNvPicPr>
          <p:nvPr/>
        </p:nvPicPr>
        <p:blipFill>
          <a:blip r:embed="rId4"/>
          <a:srcRect l="1464" t="24618" r="43463" b="11149"/>
          <a:stretch/>
        </p:blipFill>
        <p:spPr>
          <a:xfrm>
            <a:off x="551642" y="1604610"/>
            <a:ext cx="4572000" cy="2999521"/>
          </a:xfrm>
          <a:prstGeom prst="rect">
            <a:avLst/>
          </a:prstGeom>
        </p:spPr>
      </p:pic>
      <p:sp>
        <p:nvSpPr>
          <p:cNvPr id="4" name="TextBox 3">
            <a:extLst>
              <a:ext uri="{FF2B5EF4-FFF2-40B4-BE49-F238E27FC236}">
                <a16:creationId xmlns:a16="http://schemas.microsoft.com/office/drawing/2014/main" id="{10035228-D4F7-2A68-3647-4750917CF8A9}"/>
              </a:ext>
            </a:extLst>
          </p:cNvPr>
          <p:cNvSpPr txBox="1"/>
          <p:nvPr/>
        </p:nvSpPr>
        <p:spPr>
          <a:xfrm>
            <a:off x="2700069" y="961124"/>
            <a:ext cx="1371599" cy="307777"/>
          </a:xfrm>
          <a:prstGeom prst="rect">
            <a:avLst/>
          </a:prstGeom>
          <a:noFill/>
        </p:spPr>
        <p:txBody>
          <a:bodyPr wrap="square">
            <a:spAutoFit/>
          </a:bodyPr>
          <a:lstStyle/>
          <a:p>
            <a:pPr marL="0" lvl="0" indent="0" algn="ctr" rtl="0">
              <a:spcBef>
                <a:spcPts val="0"/>
              </a:spcBef>
              <a:spcAft>
                <a:spcPts val="0"/>
              </a:spcAft>
              <a:buNone/>
            </a:pPr>
            <a:r>
              <a:rPr lang="id-ID" sz="1400" b="1" dirty="0">
                <a:solidFill>
                  <a:schemeClr val="tx1"/>
                </a:solidFill>
                <a:latin typeface="Rubik"/>
                <a:ea typeface="Rubik"/>
                <a:cs typeface="Rubik"/>
                <a:sym typeface="Rubik"/>
                <a:hlinkClick r:id="rId5">
                  <a:extLst>
                    <a:ext uri="{A12FA001-AC4F-418D-AE19-62706E023703}">
                      <ahyp:hlinkClr xmlns:ahyp="http://schemas.microsoft.com/office/drawing/2018/hyperlinkcolor" val="tx"/>
                    </a:ext>
                  </a:extLst>
                </a:hlinkClick>
              </a:rPr>
              <a:t>&lt;</a:t>
            </a:r>
            <a:r>
              <a:rPr lang="id-ID" sz="1400" b="1" dirty="0" err="1">
                <a:solidFill>
                  <a:schemeClr val="tx1"/>
                </a:solidFill>
                <a:latin typeface="Rubik"/>
                <a:ea typeface="Rubik"/>
                <a:cs typeface="Rubik"/>
                <a:sym typeface="Rubik"/>
                <a:hlinkClick r:id="rId5">
                  <a:extLst>
                    <a:ext uri="{A12FA001-AC4F-418D-AE19-62706E023703}">
                      <ahyp:hlinkClr xmlns:ahyp="http://schemas.microsoft.com/office/drawing/2018/hyperlinkcolor" val="tx"/>
                    </a:ext>
                  </a:extLst>
                </a:hlinkClick>
              </a:rPr>
              <a:t>link</a:t>
            </a:r>
            <a:r>
              <a:rPr lang="id-ID" sz="1400" b="1" dirty="0">
                <a:solidFill>
                  <a:schemeClr val="tx1"/>
                </a:solidFill>
                <a:latin typeface="Rubik"/>
                <a:ea typeface="Rubik"/>
                <a:cs typeface="Rubik"/>
                <a:sym typeface="Rubik"/>
                <a:hlinkClick r:id="rId5">
                  <a:extLst>
                    <a:ext uri="{A12FA001-AC4F-418D-AE19-62706E023703}">
                      <ahyp:hlinkClr xmlns:ahyp="http://schemas.microsoft.com/office/drawing/2018/hyperlinkcolor" val="tx"/>
                    </a:ext>
                  </a:extLst>
                </a:hlinkClick>
              </a:rPr>
              <a:t> </a:t>
            </a:r>
            <a:r>
              <a:rPr lang="en-US" b="1" dirty="0">
                <a:solidFill>
                  <a:schemeClr val="tx1"/>
                </a:solidFill>
                <a:latin typeface="Rubik"/>
                <a:ea typeface="Rubik"/>
                <a:cs typeface="Rubik"/>
                <a:sym typeface="Rubik"/>
                <a:hlinkClick r:id="rId5">
                  <a:extLst>
                    <a:ext uri="{A12FA001-AC4F-418D-AE19-62706E023703}">
                      <ahyp:hlinkClr xmlns:ahyp="http://schemas.microsoft.com/office/drawing/2018/hyperlinkcolor" val="tx"/>
                    </a:ext>
                  </a:extLst>
                </a:hlinkClick>
              </a:rPr>
              <a:t>GitHub</a:t>
            </a:r>
            <a:r>
              <a:rPr lang="id-ID" sz="1400" b="1" dirty="0">
                <a:solidFill>
                  <a:schemeClr val="tx1"/>
                </a:solidFill>
                <a:latin typeface="Rubik"/>
                <a:ea typeface="Rubik"/>
                <a:cs typeface="Rubik"/>
                <a:sym typeface="Rubik"/>
                <a:hlinkClick r:id="rId5">
                  <a:extLst>
                    <a:ext uri="{A12FA001-AC4F-418D-AE19-62706E023703}">
                      <ahyp:hlinkClr xmlns:ahyp="http://schemas.microsoft.com/office/drawing/2018/hyperlinkcolor" val="tx"/>
                    </a:ext>
                  </a:extLst>
                </a:hlinkClick>
              </a:rPr>
              <a:t>&gt;</a:t>
            </a:r>
            <a:endParaRPr lang="id-ID" sz="1400" b="1" dirty="0">
              <a:solidFill>
                <a:schemeClr val="tx1"/>
              </a:solidFill>
              <a:latin typeface="Rubik" panose="020B0604020202020204" charset="-79"/>
              <a:ea typeface="Maven Pro"/>
              <a:cs typeface="Rubik" panose="020B0604020202020204" charset="-79"/>
              <a:sym typeface="Maven Pro"/>
            </a:endParaRPr>
          </a:p>
        </p:txBody>
      </p:sp>
    </p:spTree>
    <p:extLst>
      <p:ext uri="{BB962C8B-B14F-4D97-AF65-F5344CB8AC3E}">
        <p14:creationId xmlns:p14="http://schemas.microsoft.com/office/powerpoint/2010/main" val="2388894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9">
          <a:extLst>
            <a:ext uri="{FF2B5EF4-FFF2-40B4-BE49-F238E27FC236}">
              <a16:creationId xmlns:a16="http://schemas.microsoft.com/office/drawing/2014/main" id="{341B3355-F105-9E1D-6E9A-8CBFE1D377DA}"/>
            </a:ext>
          </a:extLst>
        </p:cNvPr>
        <p:cNvGrpSpPr/>
        <p:nvPr/>
      </p:nvGrpSpPr>
      <p:grpSpPr>
        <a:xfrm>
          <a:off x="0" y="0"/>
          <a:ext cx="0" cy="0"/>
          <a:chOff x="0" y="0"/>
          <a:chExt cx="0" cy="0"/>
        </a:xfrm>
      </p:grpSpPr>
      <p:pic>
        <p:nvPicPr>
          <p:cNvPr id="7" name="Google Shape;119;g23ec2985a68_1_33">
            <a:extLst>
              <a:ext uri="{FF2B5EF4-FFF2-40B4-BE49-F238E27FC236}">
                <a16:creationId xmlns:a16="http://schemas.microsoft.com/office/drawing/2014/main" id="{1F568A1B-FB05-C259-D759-C1AFF291A16F}"/>
              </a:ext>
            </a:extLst>
          </p:cNvPr>
          <p:cNvPicPr preferRelativeResize="0"/>
          <p:nvPr/>
        </p:nvPicPr>
        <p:blipFill rotWithShape="1">
          <a:blip r:embed="rId3">
            <a:alphaModFix/>
          </a:blip>
          <a:srcRect t="5658" b="5649"/>
          <a:stretch/>
        </p:blipFill>
        <p:spPr>
          <a:xfrm>
            <a:off x="7317600" y="185625"/>
            <a:ext cx="1399902" cy="541300"/>
          </a:xfrm>
          <a:prstGeom prst="snip2DiagRect">
            <a:avLst/>
          </a:prstGeom>
          <a:solidFill>
            <a:schemeClr val="tx1"/>
          </a:solidFill>
          <a:ln>
            <a:noFill/>
          </a:ln>
        </p:spPr>
      </p:pic>
      <p:sp>
        <p:nvSpPr>
          <p:cNvPr id="10" name="Google Shape;830;p30">
            <a:extLst>
              <a:ext uri="{FF2B5EF4-FFF2-40B4-BE49-F238E27FC236}">
                <a16:creationId xmlns:a16="http://schemas.microsoft.com/office/drawing/2014/main" id="{55A05DA8-87BF-7DC1-C034-6C7C05D39AE1}"/>
              </a:ext>
            </a:extLst>
          </p:cNvPr>
          <p:cNvSpPr txBox="1">
            <a:spLocks noGrp="1"/>
          </p:cNvSpPr>
          <p:nvPr>
            <p:ph type="title"/>
          </p:nvPr>
        </p:nvSpPr>
        <p:spPr>
          <a:xfrm>
            <a:off x="3720039" y="905328"/>
            <a:ext cx="5150094"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rPr>
              <a:t>3. Dashboard </a:t>
            </a:r>
            <a:r>
              <a:rPr lang="en-US" sz="2000" b="1" dirty="0" err="1">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rPr>
              <a:t>Perfomance</a:t>
            </a:r>
            <a:r>
              <a:rPr lang="en-US" sz="2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rPr>
              <a:t> Analytics</a:t>
            </a:r>
            <a:endParaRPr sz="2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endParaRPr>
          </a:p>
        </p:txBody>
      </p:sp>
      <p:sp>
        <p:nvSpPr>
          <p:cNvPr id="5" name="Google Shape;467;p23">
            <a:extLst>
              <a:ext uri="{FF2B5EF4-FFF2-40B4-BE49-F238E27FC236}">
                <a16:creationId xmlns:a16="http://schemas.microsoft.com/office/drawing/2014/main" id="{01500AFB-1506-24C4-496F-CD0758E0E394}"/>
              </a:ext>
            </a:extLst>
          </p:cNvPr>
          <p:cNvSpPr/>
          <p:nvPr/>
        </p:nvSpPr>
        <p:spPr>
          <a:xfrm>
            <a:off x="3828001" y="1491444"/>
            <a:ext cx="4398802" cy="6250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TextBox 7">
            <a:extLst>
              <a:ext uri="{FF2B5EF4-FFF2-40B4-BE49-F238E27FC236}">
                <a16:creationId xmlns:a16="http://schemas.microsoft.com/office/drawing/2014/main" id="{86921BC8-BF09-51DB-9964-CAB03218D498}"/>
              </a:ext>
            </a:extLst>
          </p:cNvPr>
          <p:cNvSpPr txBox="1"/>
          <p:nvPr/>
        </p:nvSpPr>
        <p:spPr>
          <a:xfrm>
            <a:off x="4095685" y="1531296"/>
            <a:ext cx="3863434" cy="523220"/>
          </a:xfrm>
          <a:prstGeom prst="rect">
            <a:avLst/>
          </a:prstGeom>
          <a:noFill/>
        </p:spPr>
        <p:txBody>
          <a:bodyPr wrap="square">
            <a:spAutoFit/>
          </a:bodyPr>
          <a:lstStyle/>
          <a:p>
            <a:pPr marL="0" lvl="0" indent="0" algn="ctr" rtl="0">
              <a:spcBef>
                <a:spcPts val="0"/>
              </a:spcBef>
              <a:spcAft>
                <a:spcPts val="0"/>
              </a:spcAft>
              <a:buNone/>
            </a:pPr>
            <a:r>
              <a:rPr lang="en-US" sz="1400" b="1" dirty="0">
                <a:solidFill>
                  <a:schemeClr val="bg1">
                    <a:lumMod val="10000"/>
                    <a:lumOff val="90000"/>
                  </a:schemeClr>
                </a:solidFill>
                <a:latin typeface="Rubik" panose="020B0604020202020204" charset="-79"/>
                <a:cs typeface="Rubik" panose="020B0604020202020204" charset="-79"/>
              </a:rPr>
              <a:t>Create Dashboard Performance Analytics </a:t>
            </a:r>
          </a:p>
          <a:p>
            <a:pPr marL="0" lvl="0" indent="0" algn="ctr" rtl="0">
              <a:spcBef>
                <a:spcPts val="0"/>
              </a:spcBef>
              <a:spcAft>
                <a:spcPts val="0"/>
              </a:spcAft>
              <a:buNone/>
            </a:pPr>
            <a:r>
              <a:rPr lang="en-US" sz="1400" b="1" dirty="0">
                <a:solidFill>
                  <a:schemeClr val="bg1">
                    <a:lumMod val="10000"/>
                    <a:lumOff val="90000"/>
                  </a:schemeClr>
                </a:solidFill>
                <a:latin typeface="Rubik" panose="020B0604020202020204" charset="-79"/>
                <a:cs typeface="Rubik" panose="020B0604020202020204" charset="-79"/>
              </a:rPr>
              <a:t>Kimia Farma Business Year 2020-2023</a:t>
            </a:r>
            <a:endParaRPr lang="en-US" sz="1400" b="1" dirty="0">
              <a:solidFill>
                <a:schemeClr val="bg1">
                  <a:lumMod val="10000"/>
                  <a:lumOff val="90000"/>
                </a:schemeClr>
              </a:solidFill>
              <a:latin typeface="Rubik" panose="020B0604020202020204" charset="-79"/>
              <a:ea typeface="Maven Pro"/>
              <a:cs typeface="Rubik" panose="020B0604020202020204" charset="-79"/>
              <a:sym typeface="Maven Pro"/>
            </a:endParaRPr>
          </a:p>
        </p:txBody>
      </p:sp>
      <p:sp>
        <p:nvSpPr>
          <p:cNvPr id="6" name="TextBox 5">
            <a:extLst>
              <a:ext uri="{FF2B5EF4-FFF2-40B4-BE49-F238E27FC236}">
                <a16:creationId xmlns:a16="http://schemas.microsoft.com/office/drawing/2014/main" id="{AD035FA0-9469-FF5F-2D50-66602B98B5AB}"/>
              </a:ext>
            </a:extLst>
          </p:cNvPr>
          <p:cNvSpPr txBox="1"/>
          <p:nvPr/>
        </p:nvSpPr>
        <p:spPr>
          <a:xfrm>
            <a:off x="5119654" y="2266694"/>
            <a:ext cx="1815495" cy="305055"/>
          </a:xfrm>
          <a:prstGeom prst="rect">
            <a:avLst/>
          </a:prstGeom>
          <a:noFill/>
        </p:spPr>
        <p:txBody>
          <a:bodyPr wrap="square">
            <a:spAutoFit/>
          </a:bodyPr>
          <a:lstStyle/>
          <a:p>
            <a:pPr marL="0" lvl="0" indent="0" algn="l" rtl="0">
              <a:spcBef>
                <a:spcPts val="0"/>
              </a:spcBef>
              <a:spcAft>
                <a:spcPts val="0"/>
              </a:spcAft>
              <a:buNone/>
            </a:pPr>
            <a:r>
              <a:rPr lang="id-ID" sz="1400" b="1" dirty="0">
                <a:solidFill>
                  <a:schemeClr val="tx1"/>
                </a:solidFill>
                <a:latin typeface="Rubik"/>
                <a:ea typeface="Rubik"/>
                <a:cs typeface="Rubik"/>
                <a:sym typeface="Rubik"/>
                <a:hlinkClick r:id="rId4">
                  <a:extLst>
                    <a:ext uri="{A12FA001-AC4F-418D-AE19-62706E023703}">
                      <ahyp:hlinkClr xmlns:ahyp="http://schemas.microsoft.com/office/drawing/2018/hyperlinkcolor" val="tx"/>
                    </a:ext>
                  </a:extLst>
                </a:hlinkClick>
              </a:rPr>
              <a:t>&lt;</a:t>
            </a:r>
            <a:r>
              <a:rPr lang="id-ID" sz="1400" b="1" dirty="0" err="1">
                <a:solidFill>
                  <a:schemeClr val="tx1"/>
                </a:solidFill>
                <a:latin typeface="Rubik"/>
                <a:ea typeface="Rubik"/>
                <a:cs typeface="Rubik"/>
                <a:sym typeface="Rubik"/>
                <a:hlinkClick r:id="rId4">
                  <a:extLst>
                    <a:ext uri="{A12FA001-AC4F-418D-AE19-62706E023703}">
                      <ahyp:hlinkClr xmlns:ahyp="http://schemas.microsoft.com/office/drawing/2018/hyperlinkcolor" val="tx"/>
                    </a:ext>
                  </a:extLst>
                </a:hlinkClick>
              </a:rPr>
              <a:t>link</a:t>
            </a:r>
            <a:r>
              <a:rPr lang="id-ID" sz="1400" b="1" dirty="0">
                <a:solidFill>
                  <a:schemeClr val="tx1"/>
                </a:solidFill>
                <a:latin typeface="Rubik"/>
                <a:ea typeface="Rubik"/>
                <a:cs typeface="Rubik"/>
                <a:sym typeface="Rubik"/>
                <a:hlinkClick r:id="rId4">
                  <a:extLst>
                    <a:ext uri="{A12FA001-AC4F-418D-AE19-62706E023703}">
                      <ahyp:hlinkClr xmlns:ahyp="http://schemas.microsoft.com/office/drawing/2018/hyperlinkcolor" val="tx"/>
                    </a:ext>
                  </a:extLst>
                </a:hlinkClick>
              </a:rPr>
              <a:t> </a:t>
            </a:r>
            <a:r>
              <a:rPr lang="en-US" sz="1400" b="1" dirty="0">
                <a:solidFill>
                  <a:schemeClr val="tx1"/>
                </a:solidFill>
                <a:latin typeface="Rubik"/>
                <a:ea typeface="Rubik"/>
                <a:cs typeface="Rubik"/>
                <a:sym typeface="Rubik"/>
                <a:hlinkClick r:id="rId4">
                  <a:extLst>
                    <a:ext uri="{A12FA001-AC4F-418D-AE19-62706E023703}">
                      <ahyp:hlinkClr xmlns:ahyp="http://schemas.microsoft.com/office/drawing/2018/hyperlinkcolor" val="tx"/>
                    </a:ext>
                  </a:extLst>
                </a:hlinkClick>
              </a:rPr>
              <a:t>Dashboard</a:t>
            </a:r>
            <a:r>
              <a:rPr lang="id-ID" sz="1400" b="1" dirty="0">
                <a:solidFill>
                  <a:schemeClr val="tx1"/>
                </a:solidFill>
                <a:latin typeface="Rubik"/>
                <a:ea typeface="Rubik"/>
                <a:cs typeface="Rubik"/>
                <a:sym typeface="Rubik"/>
                <a:hlinkClick r:id="rId4">
                  <a:extLst>
                    <a:ext uri="{A12FA001-AC4F-418D-AE19-62706E023703}">
                      <ahyp:hlinkClr xmlns:ahyp="http://schemas.microsoft.com/office/drawing/2018/hyperlinkcolor" val="tx"/>
                    </a:ext>
                  </a:extLst>
                </a:hlinkClick>
              </a:rPr>
              <a:t>&gt;</a:t>
            </a:r>
            <a:endParaRPr lang="id-ID" sz="1400" b="1" dirty="0">
              <a:solidFill>
                <a:schemeClr val="tx1"/>
              </a:solidFill>
              <a:latin typeface="Rubik" panose="020B0604020202020204" charset="-79"/>
              <a:ea typeface="Maven Pro"/>
              <a:cs typeface="Rubik" panose="020B0604020202020204" charset="-79"/>
              <a:sym typeface="Maven Pro"/>
            </a:endParaRPr>
          </a:p>
        </p:txBody>
      </p:sp>
      <p:pic>
        <p:nvPicPr>
          <p:cNvPr id="4" name="Picture 3">
            <a:extLst>
              <a:ext uri="{FF2B5EF4-FFF2-40B4-BE49-F238E27FC236}">
                <a16:creationId xmlns:a16="http://schemas.microsoft.com/office/drawing/2014/main" id="{FFAE2D87-B0BB-C5F6-4D1C-8F34BC4A5BCB}"/>
              </a:ext>
            </a:extLst>
          </p:cNvPr>
          <p:cNvPicPr>
            <a:picLocks noChangeAspect="1"/>
          </p:cNvPicPr>
          <p:nvPr/>
        </p:nvPicPr>
        <p:blipFill>
          <a:blip r:embed="rId5"/>
          <a:stretch>
            <a:fillRect/>
          </a:stretch>
        </p:blipFill>
        <p:spPr>
          <a:xfrm>
            <a:off x="150223" y="77882"/>
            <a:ext cx="3174007" cy="4959068"/>
          </a:xfrm>
          <a:prstGeom prst="rect">
            <a:avLst/>
          </a:prstGeom>
        </p:spPr>
      </p:pic>
    </p:spTree>
    <p:extLst>
      <p:ext uri="{BB962C8B-B14F-4D97-AF65-F5344CB8AC3E}">
        <p14:creationId xmlns:p14="http://schemas.microsoft.com/office/powerpoint/2010/main" val="26998643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9">
          <a:extLst>
            <a:ext uri="{FF2B5EF4-FFF2-40B4-BE49-F238E27FC236}">
              <a16:creationId xmlns:a16="http://schemas.microsoft.com/office/drawing/2014/main" id="{BD13AF15-1301-E7BD-CC25-F678B3638932}"/>
            </a:ext>
          </a:extLst>
        </p:cNvPr>
        <p:cNvGrpSpPr/>
        <p:nvPr/>
      </p:nvGrpSpPr>
      <p:grpSpPr>
        <a:xfrm>
          <a:off x="0" y="0"/>
          <a:ext cx="0" cy="0"/>
          <a:chOff x="0" y="0"/>
          <a:chExt cx="0" cy="0"/>
        </a:xfrm>
      </p:grpSpPr>
      <p:pic>
        <p:nvPicPr>
          <p:cNvPr id="7" name="Google Shape;119;g23ec2985a68_1_33">
            <a:extLst>
              <a:ext uri="{FF2B5EF4-FFF2-40B4-BE49-F238E27FC236}">
                <a16:creationId xmlns:a16="http://schemas.microsoft.com/office/drawing/2014/main" id="{E9B0715B-7224-5F0D-F430-4C543C9251CA}"/>
              </a:ext>
            </a:extLst>
          </p:cNvPr>
          <p:cNvPicPr preferRelativeResize="0"/>
          <p:nvPr/>
        </p:nvPicPr>
        <p:blipFill rotWithShape="1">
          <a:blip r:embed="rId3">
            <a:alphaModFix/>
          </a:blip>
          <a:srcRect t="5658" b="5649"/>
          <a:stretch/>
        </p:blipFill>
        <p:spPr>
          <a:xfrm>
            <a:off x="7317600" y="185625"/>
            <a:ext cx="1399902" cy="541300"/>
          </a:xfrm>
          <a:prstGeom prst="snip2DiagRect">
            <a:avLst/>
          </a:prstGeom>
          <a:solidFill>
            <a:schemeClr val="tx1"/>
          </a:solidFill>
          <a:ln>
            <a:noFill/>
          </a:ln>
        </p:spPr>
      </p:pic>
      <p:sp>
        <p:nvSpPr>
          <p:cNvPr id="10" name="Google Shape;830;p30">
            <a:extLst>
              <a:ext uri="{FF2B5EF4-FFF2-40B4-BE49-F238E27FC236}">
                <a16:creationId xmlns:a16="http://schemas.microsoft.com/office/drawing/2014/main" id="{E5377D8F-A8A1-2D91-A93C-23523D7139DF}"/>
              </a:ext>
            </a:extLst>
          </p:cNvPr>
          <p:cNvSpPr txBox="1">
            <a:spLocks noGrp="1"/>
          </p:cNvSpPr>
          <p:nvPr>
            <p:ph type="title"/>
          </p:nvPr>
        </p:nvSpPr>
        <p:spPr>
          <a:xfrm>
            <a:off x="426498" y="321238"/>
            <a:ext cx="5150094"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b="1" dirty="0" err="1">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rPr>
              <a:t>Analisis</a:t>
            </a:r>
            <a:r>
              <a:rPr lang="en-US" sz="2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rPr>
              <a:t> Data</a:t>
            </a:r>
            <a:endParaRPr sz="2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endParaRPr>
          </a:p>
        </p:txBody>
      </p:sp>
      <p:sp>
        <p:nvSpPr>
          <p:cNvPr id="2" name="TextBox 1">
            <a:extLst>
              <a:ext uri="{FF2B5EF4-FFF2-40B4-BE49-F238E27FC236}">
                <a16:creationId xmlns:a16="http://schemas.microsoft.com/office/drawing/2014/main" id="{633C04B4-2813-2286-308A-3237607B483A}"/>
              </a:ext>
            </a:extLst>
          </p:cNvPr>
          <p:cNvSpPr txBox="1"/>
          <p:nvPr/>
        </p:nvSpPr>
        <p:spPr>
          <a:xfrm>
            <a:off x="426498" y="803638"/>
            <a:ext cx="6891102" cy="1443152"/>
          </a:xfrm>
          <a:prstGeom prst="rect">
            <a:avLst/>
          </a:prstGeom>
          <a:noFill/>
        </p:spPr>
        <p:txBody>
          <a:bodyPr wrap="square">
            <a:spAutoFit/>
          </a:bodyPr>
          <a:lstStyle/>
          <a:p>
            <a:pPr marL="228600" lvl="0" indent="-228600" algn="just" rtl="0">
              <a:lnSpc>
                <a:spcPct val="150000"/>
              </a:lnSpc>
              <a:spcBef>
                <a:spcPts val="0"/>
              </a:spcBef>
              <a:spcAft>
                <a:spcPts val="0"/>
              </a:spcAft>
              <a:buClr>
                <a:schemeClr val="bg1">
                  <a:lumMod val="10000"/>
                  <a:lumOff val="90000"/>
                </a:schemeClr>
              </a:buClr>
              <a:buFont typeface="+mj-lt"/>
              <a:buAutoNum type="arabicPeriod"/>
            </a:pP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Terjadi</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lonjakan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pendapatan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pada 2021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akibat</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permintaan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tinggi</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produk</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Covid-19</a:t>
            </a:r>
          </a:p>
          <a:p>
            <a:pPr marL="228600" lvl="0" indent="-228600" algn="just" rtl="0">
              <a:lnSpc>
                <a:spcPct val="150000"/>
              </a:lnSpc>
              <a:spcBef>
                <a:spcPts val="0"/>
              </a:spcBef>
              <a:spcAft>
                <a:spcPts val="0"/>
              </a:spcAft>
              <a:buClr>
                <a:schemeClr val="bg1">
                  <a:lumMod val="10000"/>
                  <a:lumOff val="90000"/>
                </a:schemeClr>
              </a:buClr>
              <a:buFont typeface="+mj-lt"/>
              <a:buAutoNum type="arabicPeriod"/>
            </a:pP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Pendapatan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menurun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di 2022 dan 2023,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sementara</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biaya</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operasional</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meningkat</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tajam</a:t>
            </a:r>
            <a:endParaRPr lang="en-US" sz="1200" b="1" dirty="0">
              <a:solidFill>
                <a:schemeClr val="bg1">
                  <a:lumMod val="10000"/>
                  <a:lumOff val="90000"/>
                </a:schemeClr>
              </a:solidFill>
              <a:latin typeface="Rubik" panose="020B0604020202020204" charset="-79"/>
              <a:ea typeface="Maven Pro"/>
              <a:cs typeface="Rubik" panose="020B0604020202020204" charset="-79"/>
              <a:sym typeface="Maven Pro"/>
            </a:endParaRPr>
          </a:p>
          <a:p>
            <a:pPr marL="228600" lvl="0" indent="-228600" algn="just" rtl="0">
              <a:lnSpc>
                <a:spcPct val="150000"/>
              </a:lnSpc>
              <a:spcBef>
                <a:spcPts val="0"/>
              </a:spcBef>
              <a:spcAft>
                <a:spcPts val="0"/>
              </a:spcAft>
              <a:buClr>
                <a:schemeClr val="bg1">
                  <a:lumMod val="10000"/>
                  <a:lumOff val="90000"/>
                </a:schemeClr>
              </a:buClr>
              <a:buFont typeface="+mj-lt"/>
              <a:buAutoNum type="arabicPeriod"/>
            </a:pP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Laba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bersih</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berubah</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menjadi</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kerugianm</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menandakan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adanya</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inefisiensi</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dan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masalah</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pengelolaan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biaya</a:t>
            </a:r>
            <a:endParaRPr lang="en-US" sz="1200" b="1" dirty="0">
              <a:solidFill>
                <a:schemeClr val="bg1">
                  <a:lumMod val="10000"/>
                  <a:lumOff val="90000"/>
                </a:schemeClr>
              </a:solidFill>
              <a:latin typeface="Rubik" panose="020B0604020202020204" charset="-79"/>
              <a:ea typeface="Maven Pro"/>
              <a:cs typeface="Rubik" panose="020B0604020202020204" charset="-79"/>
              <a:sym typeface="Maven Pro"/>
            </a:endParaRPr>
          </a:p>
          <a:p>
            <a:pPr marL="228600" lvl="0" indent="-228600" algn="just" rtl="0">
              <a:lnSpc>
                <a:spcPct val="150000"/>
              </a:lnSpc>
              <a:spcBef>
                <a:spcPts val="0"/>
              </a:spcBef>
              <a:spcAft>
                <a:spcPts val="0"/>
              </a:spcAft>
              <a:buClr>
                <a:schemeClr val="bg1">
                  <a:lumMod val="10000"/>
                  <a:lumOff val="90000"/>
                </a:schemeClr>
              </a:buClr>
              <a:buFont typeface="+mj-lt"/>
              <a:buAutoNum type="arabicPeriod"/>
            </a:pP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Data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menunjukan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kebutuhan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optimalisasi</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pabrik</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dan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perbaikan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rantai</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pasok</a:t>
            </a:r>
            <a:endParaRPr lang="en-US" sz="1200" b="1" dirty="0">
              <a:solidFill>
                <a:schemeClr val="bg1">
                  <a:lumMod val="10000"/>
                  <a:lumOff val="90000"/>
                </a:schemeClr>
              </a:solidFill>
              <a:latin typeface="Rubik" panose="020B0604020202020204" charset="-79"/>
              <a:ea typeface="Maven Pro"/>
              <a:cs typeface="Rubik" panose="020B0604020202020204" charset="-79"/>
              <a:sym typeface="Maven Pro"/>
            </a:endParaRPr>
          </a:p>
        </p:txBody>
      </p:sp>
      <p:sp>
        <p:nvSpPr>
          <p:cNvPr id="4" name="Google Shape;830;p30">
            <a:extLst>
              <a:ext uri="{FF2B5EF4-FFF2-40B4-BE49-F238E27FC236}">
                <a16:creationId xmlns:a16="http://schemas.microsoft.com/office/drawing/2014/main" id="{F0A10609-6EA5-C160-683F-41618394402F}"/>
              </a:ext>
            </a:extLst>
          </p:cNvPr>
          <p:cNvSpPr txBox="1">
            <a:spLocks/>
          </p:cNvSpPr>
          <p:nvPr/>
        </p:nvSpPr>
        <p:spPr>
          <a:xfrm>
            <a:off x="426498" y="2571750"/>
            <a:ext cx="5150094" cy="48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8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1pPr>
            <a:lvl2pPr marR="0" lvl="1"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2pPr>
            <a:lvl3pPr marR="0" lvl="2"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3pPr>
            <a:lvl4pPr marR="0" lvl="3"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4pPr>
            <a:lvl5pPr marR="0" lvl="4"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5pPr>
            <a:lvl6pPr marR="0" lvl="5"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6pPr>
            <a:lvl7pPr marR="0" lvl="6"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7pPr>
            <a:lvl8pPr marR="0" lvl="7"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8pPr>
            <a:lvl9pPr marR="0" lvl="8"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9pPr>
          </a:lstStyle>
          <a:p>
            <a:pPr algn="l"/>
            <a:r>
              <a:rPr lang="en-US" sz="2000" b="1" dirty="0" err="1">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rPr>
              <a:t>Rekomendasi</a:t>
            </a:r>
            <a:endParaRPr lang="en-US" sz="2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endParaRPr>
          </a:p>
        </p:txBody>
      </p:sp>
      <p:sp>
        <p:nvSpPr>
          <p:cNvPr id="5" name="TextBox 4">
            <a:extLst>
              <a:ext uri="{FF2B5EF4-FFF2-40B4-BE49-F238E27FC236}">
                <a16:creationId xmlns:a16="http://schemas.microsoft.com/office/drawing/2014/main" id="{F010ED12-8169-4CEE-EB9B-98C161AC8700}"/>
              </a:ext>
            </a:extLst>
          </p:cNvPr>
          <p:cNvSpPr txBox="1"/>
          <p:nvPr/>
        </p:nvSpPr>
        <p:spPr>
          <a:xfrm>
            <a:off x="426497" y="3054150"/>
            <a:ext cx="6891103" cy="1720151"/>
          </a:xfrm>
          <a:prstGeom prst="rect">
            <a:avLst/>
          </a:prstGeom>
          <a:noFill/>
        </p:spPr>
        <p:txBody>
          <a:bodyPr wrap="square">
            <a:spAutoFit/>
          </a:bodyPr>
          <a:lstStyle/>
          <a:p>
            <a:pPr marL="228600" lvl="0" indent="-228600" algn="just" rtl="0">
              <a:lnSpc>
                <a:spcPct val="150000"/>
              </a:lnSpc>
              <a:spcBef>
                <a:spcPts val="0"/>
              </a:spcBef>
              <a:spcAft>
                <a:spcPts val="0"/>
              </a:spcAft>
              <a:buClr>
                <a:schemeClr val="bg1">
                  <a:lumMod val="10000"/>
                  <a:lumOff val="90000"/>
                </a:schemeClr>
              </a:buClr>
              <a:buFont typeface="+mj-lt"/>
              <a:buAutoNum type="arabicPeriod"/>
            </a:pP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Efisiensi</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Operasional</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Konsolidasikan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pabrik</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dan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evalluasi</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kembali</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produk</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dengan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margin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rendah</a:t>
            </a:r>
            <a:endParaRPr lang="en-US" sz="1200" b="1" dirty="0">
              <a:solidFill>
                <a:schemeClr val="bg1">
                  <a:lumMod val="10000"/>
                  <a:lumOff val="90000"/>
                </a:schemeClr>
              </a:solidFill>
              <a:latin typeface="Rubik" panose="020B0604020202020204" charset="-79"/>
              <a:ea typeface="Maven Pro"/>
              <a:cs typeface="Rubik" panose="020B0604020202020204" charset="-79"/>
              <a:sym typeface="Maven Pro"/>
            </a:endParaRPr>
          </a:p>
          <a:p>
            <a:pPr marL="228600" lvl="0" indent="-228600" algn="just" rtl="0">
              <a:lnSpc>
                <a:spcPct val="150000"/>
              </a:lnSpc>
              <a:spcBef>
                <a:spcPts val="0"/>
              </a:spcBef>
              <a:spcAft>
                <a:spcPts val="0"/>
              </a:spcAft>
              <a:buClr>
                <a:schemeClr val="bg1">
                  <a:lumMod val="10000"/>
                  <a:lumOff val="90000"/>
                </a:schemeClr>
              </a:buClr>
              <a:buFont typeface="+mj-lt"/>
              <a:buAutoNum type="arabicPeriod"/>
            </a:pP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Digitalisasi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Bisnis</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Maksimalkan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platform online dan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integrasi</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data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untuk</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pengambilan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Keputusan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cepar</a:t>
            </a:r>
            <a:endParaRPr lang="en-US" sz="1200" b="1" dirty="0">
              <a:solidFill>
                <a:schemeClr val="bg1">
                  <a:lumMod val="10000"/>
                  <a:lumOff val="90000"/>
                </a:schemeClr>
              </a:solidFill>
              <a:latin typeface="Rubik" panose="020B0604020202020204" charset="-79"/>
              <a:ea typeface="Maven Pro"/>
              <a:cs typeface="Rubik" panose="020B0604020202020204" charset="-79"/>
              <a:sym typeface="Maven Pro"/>
            </a:endParaRPr>
          </a:p>
          <a:p>
            <a:pPr marL="228600" lvl="0" indent="-228600" algn="just" rtl="0">
              <a:lnSpc>
                <a:spcPct val="150000"/>
              </a:lnSpc>
              <a:spcBef>
                <a:spcPts val="0"/>
              </a:spcBef>
              <a:spcAft>
                <a:spcPts val="0"/>
              </a:spcAft>
              <a:buClr>
                <a:schemeClr val="bg1">
                  <a:lumMod val="10000"/>
                  <a:lumOff val="90000"/>
                </a:schemeClr>
              </a:buClr>
              <a:buFont typeface="+mj-lt"/>
              <a:buAutoNum type="arabicPeriod"/>
            </a:pP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Diversifikasi</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Produk</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dan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Layanan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Kembangkan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layanan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klinik</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dan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produk</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herbal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untuk</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pasar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baru</a:t>
            </a:r>
            <a:endParaRPr lang="en-US" sz="1200" b="1" dirty="0">
              <a:solidFill>
                <a:schemeClr val="bg1">
                  <a:lumMod val="10000"/>
                  <a:lumOff val="90000"/>
                </a:schemeClr>
              </a:solidFill>
              <a:latin typeface="Rubik" panose="020B0604020202020204" charset="-79"/>
              <a:ea typeface="Maven Pro"/>
              <a:cs typeface="Rubik" panose="020B0604020202020204" charset="-79"/>
              <a:sym typeface="Maven Pro"/>
            </a:endParaRPr>
          </a:p>
        </p:txBody>
      </p:sp>
    </p:spTree>
    <p:extLst>
      <p:ext uri="{BB962C8B-B14F-4D97-AF65-F5344CB8AC3E}">
        <p14:creationId xmlns:p14="http://schemas.microsoft.com/office/powerpoint/2010/main" val="32671901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
          <a:extLst>
            <a:ext uri="{FF2B5EF4-FFF2-40B4-BE49-F238E27FC236}">
              <a16:creationId xmlns:a16="http://schemas.microsoft.com/office/drawing/2014/main" id="{9A413701-7BD1-BCFF-FE90-00F2639B0F5C}"/>
            </a:ext>
          </a:extLst>
        </p:cNvPr>
        <p:cNvGrpSpPr/>
        <p:nvPr/>
      </p:nvGrpSpPr>
      <p:grpSpPr>
        <a:xfrm>
          <a:off x="0" y="0"/>
          <a:ext cx="0" cy="0"/>
          <a:chOff x="0" y="0"/>
          <a:chExt cx="0" cy="0"/>
        </a:xfrm>
      </p:grpSpPr>
      <p:pic>
        <p:nvPicPr>
          <p:cNvPr id="54" name="Google Shape;54;p1">
            <a:extLst>
              <a:ext uri="{FF2B5EF4-FFF2-40B4-BE49-F238E27FC236}">
                <a16:creationId xmlns:a16="http://schemas.microsoft.com/office/drawing/2014/main" id="{B177EB2D-1205-9846-CC7D-75476B63BA34}"/>
              </a:ext>
            </a:extLst>
          </p:cNvPr>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55" name="Google Shape;55;p1">
            <a:extLst>
              <a:ext uri="{FF2B5EF4-FFF2-40B4-BE49-F238E27FC236}">
                <a16:creationId xmlns:a16="http://schemas.microsoft.com/office/drawing/2014/main" id="{C8C4ED91-0C5A-4D7A-914E-3DCB6A17C108}"/>
              </a:ext>
            </a:extLst>
          </p:cNvPr>
          <p:cNvPicPr preferRelativeResize="0"/>
          <p:nvPr/>
        </p:nvPicPr>
        <p:blipFill rotWithShape="1">
          <a:blip r:embed="rId4">
            <a:alphaModFix/>
          </a:blip>
          <a:srcRect/>
          <a:stretch/>
        </p:blipFill>
        <p:spPr>
          <a:xfrm>
            <a:off x="2920471" y="4240100"/>
            <a:ext cx="1399901" cy="541300"/>
          </a:xfrm>
          <a:prstGeom prst="rect">
            <a:avLst/>
          </a:prstGeom>
          <a:noFill/>
          <a:ln>
            <a:noFill/>
          </a:ln>
        </p:spPr>
      </p:pic>
      <p:sp>
        <p:nvSpPr>
          <p:cNvPr id="59" name="Google Shape;59;p1">
            <a:extLst>
              <a:ext uri="{FF2B5EF4-FFF2-40B4-BE49-F238E27FC236}">
                <a16:creationId xmlns:a16="http://schemas.microsoft.com/office/drawing/2014/main" id="{5AEFA766-1FBF-DA66-0282-6B2B527790D0}"/>
              </a:ext>
            </a:extLst>
          </p:cNvPr>
          <p:cNvSpPr txBox="1"/>
          <p:nvPr/>
        </p:nvSpPr>
        <p:spPr>
          <a:xfrm>
            <a:off x="4339796" y="4226050"/>
            <a:ext cx="4578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0" i="0" u="none" strike="noStrike" cap="none" dirty="0">
                <a:solidFill>
                  <a:schemeClr val="tx1"/>
                </a:solidFill>
                <a:latin typeface="Rubik SemiBold"/>
                <a:ea typeface="Rubik SemiBold"/>
                <a:cs typeface="Rubik SemiBold"/>
                <a:sym typeface="Rubik SemiBold"/>
              </a:rPr>
              <a:t>X</a:t>
            </a:r>
            <a:endParaRPr sz="3000" b="0" i="0" u="none" strike="noStrike" cap="none" dirty="0">
              <a:solidFill>
                <a:schemeClr val="tx1"/>
              </a:solidFill>
              <a:latin typeface="Rubik SemiBold"/>
              <a:ea typeface="Rubik SemiBold"/>
              <a:cs typeface="Rubik SemiBold"/>
              <a:sym typeface="Rubik SemiBold"/>
            </a:endParaRPr>
          </a:p>
        </p:txBody>
      </p:sp>
      <p:pic>
        <p:nvPicPr>
          <p:cNvPr id="61" name="Google Shape;61;p1">
            <a:extLst>
              <a:ext uri="{FF2B5EF4-FFF2-40B4-BE49-F238E27FC236}">
                <a16:creationId xmlns:a16="http://schemas.microsoft.com/office/drawing/2014/main" id="{93E0840A-CDFB-03EC-5DAE-CADF8CD108D6}"/>
              </a:ext>
            </a:extLst>
          </p:cNvPr>
          <p:cNvPicPr preferRelativeResize="0"/>
          <p:nvPr/>
        </p:nvPicPr>
        <p:blipFill>
          <a:blip r:embed="rId5">
            <a:alphaModFix/>
          </a:blip>
          <a:stretch>
            <a:fillRect/>
          </a:stretch>
        </p:blipFill>
        <p:spPr>
          <a:xfrm>
            <a:off x="4921496" y="4187500"/>
            <a:ext cx="1581660" cy="569400"/>
          </a:xfrm>
          <a:prstGeom prst="rect">
            <a:avLst/>
          </a:prstGeom>
          <a:noFill/>
          <a:ln>
            <a:noFill/>
          </a:ln>
        </p:spPr>
      </p:pic>
      <p:sp>
        <p:nvSpPr>
          <p:cNvPr id="2" name="Google Shape;152;p8">
            <a:extLst>
              <a:ext uri="{FF2B5EF4-FFF2-40B4-BE49-F238E27FC236}">
                <a16:creationId xmlns:a16="http://schemas.microsoft.com/office/drawing/2014/main" id="{1670DDFE-F8E1-FC08-B610-51A6E1289AF4}"/>
              </a:ext>
            </a:extLst>
          </p:cNvPr>
          <p:cNvSpPr txBox="1"/>
          <p:nvPr/>
        </p:nvSpPr>
        <p:spPr>
          <a:xfrm>
            <a:off x="2376000" y="1939850"/>
            <a:ext cx="4392000" cy="877200"/>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4500"/>
              <a:buFont typeface="Arial"/>
              <a:buNone/>
            </a:pPr>
            <a:r>
              <a:rPr lang="en" sz="4500" b="1" i="0" u="none" strike="noStrike" cap="none" dirty="0">
                <a:solidFill>
                  <a:schemeClr val="tx1"/>
                </a:solidFill>
                <a:latin typeface="Rubik"/>
                <a:ea typeface="Rubik"/>
                <a:cs typeface="Rubik"/>
                <a:sym typeface="Rubik"/>
              </a:rPr>
              <a:t>Thank You</a:t>
            </a:r>
            <a:endParaRPr sz="2000" b="0" i="0" u="none" strike="noStrike" cap="none" dirty="0">
              <a:solidFill>
                <a:schemeClr val="tx1"/>
              </a:solidFill>
              <a:latin typeface="Rubik"/>
              <a:ea typeface="Rubik"/>
              <a:cs typeface="Rubik"/>
              <a:sym typeface="Rubik"/>
            </a:endParaRPr>
          </a:p>
        </p:txBody>
      </p:sp>
    </p:spTree>
    <p:extLst>
      <p:ext uri="{BB962C8B-B14F-4D97-AF65-F5344CB8AC3E}">
        <p14:creationId xmlns:p14="http://schemas.microsoft.com/office/powerpoint/2010/main" val="22266858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5"/>
          <p:cNvSpPr txBox="1">
            <a:spLocks noGrp="1"/>
          </p:cNvSpPr>
          <p:nvPr>
            <p:ph type="title"/>
          </p:nvPr>
        </p:nvSpPr>
        <p:spPr>
          <a:xfrm>
            <a:off x="719999" y="539500"/>
            <a:ext cx="5611789"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000" b="1" dirty="0">
                <a:latin typeface="Rubik" panose="020B0604020202020204" charset="-79"/>
                <a:cs typeface="Rubik" panose="020B0604020202020204" charset="-79"/>
              </a:rPr>
              <a:t>Fyantika Qirani Asmara</a:t>
            </a:r>
            <a:endParaRPr sz="2000" dirty="0"/>
          </a:p>
        </p:txBody>
      </p:sp>
      <p:grpSp>
        <p:nvGrpSpPr>
          <p:cNvPr id="192" name="Google Shape;192;p15"/>
          <p:cNvGrpSpPr/>
          <p:nvPr/>
        </p:nvGrpSpPr>
        <p:grpSpPr>
          <a:xfrm rot="10800000">
            <a:off x="8638215" y="3923455"/>
            <a:ext cx="199001" cy="867198"/>
            <a:chOff x="4475150" y="4052605"/>
            <a:chExt cx="199001" cy="867198"/>
          </a:xfrm>
        </p:grpSpPr>
        <p:sp>
          <p:nvSpPr>
            <p:cNvPr id="193" name="Google Shape;193;p1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 name="Google Shape;196;p15"/>
          <p:cNvGrpSpPr/>
          <p:nvPr/>
        </p:nvGrpSpPr>
        <p:grpSpPr>
          <a:xfrm rot="10800000">
            <a:off x="5039952" y="4050532"/>
            <a:ext cx="154365" cy="672686"/>
            <a:chOff x="4475150" y="4052605"/>
            <a:chExt cx="199001" cy="867198"/>
          </a:xfrm>
        </p:grpSpPr>
        <p:sp>
          <p:nvSpPr>
            <p:cNvPr id="197" name="Google Shape;197;p1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 name="Google Shape;200;p15"/>
          <p:cNvSpPr/>
          <p:nvPr/>
        </p:nvSpPr>
        <p:spPr>
          <a:xfrm>
            <a:off x="4068121" y="4296333"/>
            <a:ext cx="121434" cy="121434"/>
          </a:xfrm>
          <a:custGeom>
            <a:avLst/>
            <a:gdLst/>
            <a:ahLst/>
            <a:cxnLst/>
            <a:rect l="l" t="t" r="r" b="b"/>
            <a:pathLst>
              <a:path w="4634" h="4634" extrusionOk="0">
                <a:moveTo>
                  <a:pt x="1" y="0"/>
                </a:moveTo>
                <a:lnTo>
                  <a:pt x="1" y="4633"/>
                </a:lnTo>
                <a:lnTo>
                  <a:pt x="4634" y="4633"/>
                </a:lnTo>
                <a:lnTo>
                  <a:pt x="46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5"/>
          <p:cNvSpPr/>
          <p:nvPr/>
        </p:nvSpPr>
        <p:spPr>
          <a:xfrm>
            <a:off x="7257221" y="4543283"/>
            <a:ext cx="121434" cy="121434"/>
          </a:xfrm>
          <a:custGeom>
            <a:avLst/>
            <a:gdLst/>
            <a:ahLst/>
            <a:cxnLst/>
            <a:rect l="l" t="t" r="r" b="b"/>
            <a:pathLst>
              <a:path w="4634" h="4634" extrusionOk="0">
                <a:moveTo>
                  <a:pt x="1" y="0"/>
                </a:moveTo>
                <a:lnTo>
                  <a:pt x="1" y="4633"/>
                </a:lnTo>
                <a:lnTo>
                  <a:pt x="4634" y="4633"/>
                </a:lnTo>
                <a:lnTo>
                  <a:pt x="4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5"/>
          <p:cNvSpPr/>
          <p:nvPr/>
        </p:nvSpPr>
        <p:spPr>
          <a:xfrm>
            <a:off x="2360671" y="4543283"/>
            <a:ext cx="121434" cy="121434"/>
          </a:xfrm>
          <a:custGeom>
            <a:avLst/>
            <a:gdLst/>
            <a:ahLst/>
            <a:cxnLst/>
            <a:rect l="l" t="t" r="r" b="b"/>
            <a:pathLst>
              <a:path w="4634" h="4634" extrusionOk="0">
                <a:moveTo>
                  <a:pt x="1" y="0"/>
                </a:moveTo>
                <a:lnTo>
                  <a:pt x="1" y="4633"/>
                </a:lnTo>
                <a:lnTo>
                  <a:pt x="4634" y="4633"/>
                </a:lnTo>
                <a:lnTo>
                  <a:pt x="46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90;p15">
            <a:extLst>
              <a:ext uri="{FF2B5EF4-FFF2-40B4-BE49-F238E27FC236}">
                <a16:creationId xmlns:a16="http://schemas.microsoft.com/office/drawing/2014/main" id="{2299941A-43EB-1769-5076-A5108D1BFCD9}"/>
              </a:ext>
            </a:extLst>
          </p:cNvPr>
          <p:cNvSpPr txBox="1">
            <a:spLocks/>
          </p:cNvSpPr>
          <p:nvPr/>
        </p:nvSpPr>
        <p:spPr>
          <a:xfrm>
            <a:off x="720000" y="997639"/>
            <a:ext cx="5611788"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8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1pPr>
            <a:lvl2pPr marR="0" lvl="1"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2pPr>
            <a:lvl3pPr marR="0" lvl="2"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3pPr>
            <a:lvl4pPr marR="0" lvl="3"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4pPr>
            <a:lvl5pPr marR="0" lvl="4"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5pPr>
            <a:lvl6pPr marR="0" lvl="5"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6pPr>
            <a:lvl7pPr marR="0" lvl="6"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7pPr>
            <a:lvl8pPr marR="0" lvl="7"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8pPr>
            <a:lvl9pPr marR="0" lvl="8"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9pPr>
          </a:lstStyle>
          <a:p>
            <a:pPr algn="r"/>
            <a:r>
              <a:rPr lang="en-US" sz="1600" dirty="0">
                <a:latin typeface="Rubik" panose="020B0604020202020204" charset="-79"/>
                <a:cs typeface="Rubik" panose="020B0604020202020204" charset="-79"/>
              </a:rPr>
              <a:t>Data Analyst | Data Enthusiast </a:t>
            </a:r>
            <a:endParaRPr lang="id-ID" sz="1600" dirty="0"/>
          </a:p>
        </p:txBody>
      </p:sp>
      <p:grpSp>
        <p:nvGrpSpPr>
          <p:cNvPr id="4" name="Group 3">
            <a:extLst>
              <a:ext uri="{FF2B5EF4-FFF2-40B4-BE49-F238E27FC236}">
                <a16:creationId xmlns:a16="http://schemas.microsoft.com/office/drawing/2014/main" id="{3E87A46E-88CF-7E8F-AB8E-A81774F54A50}"/>
              </a:ext>
            </a:extLst>
          </p:cNvPr>
          <p:cNvGrpSpPr/>
          <p:nvPr/>
        </p:nvGrpSpPr>
        <p:grpSpPr>
          <a:xfrm>
            <a:off x="3458391" y="1480151"/>
            <a:ext cx="2761935" cy="713314"/>
            <a:chOff x="3675062" y="1241840"/>
            <a:chExt cx="2761935" cy="713314"/>
          </a:xfrm>
        </p:grpSpPr>
        <p:pic>
          <p:nvPicPr>
            <p:cNvPr id="19" name="Google Shape;83;p3">
              <a:extLst>
                <a:ext uri="{FF2B5EF4-FFF2-40B4-BE49-F238E27FC236}">
                  <a16:creationId xmlns:a16="http://schemas.microsoft.com/office/drawing/2014/main" id="{246F20DB-A953-2020-43E1-8CA62F9D3485}"/>
                </a:ext>
              </a:extLst>
            </p:cNvPr>
            <p:cNvPicPr preferRelativeResize="0"/>
            <p:nvPr/>
          </p:nvPicPr>
          <p:blipFill>
            <a:blip r:embed="rId3">
              <a:alphaModFix/>
              <a:duotone>
                <a:prstClr val="black"/>
                <a:schemeClr val="tx1">
                  <a:tint val="45000"/>
                  <a:satMod val="400000"/>
                </a:schemeClr>
              </a:duotone>
              <a:extLst>
                <a:ext uri="{BEBA8EAE-BF5A-486C-A8C5-ECC9F3942E4B}">
                  <a14:imgProps xmlns:a14="http://schemas.microsoft.com/office/drawing/2010/main">
                    <a14:imgLayer r:embed="rId4">
                      <a14:imgEffect>
                        <a14:brightnessContrast bright="100000" contrast="100000"/>
                      </a14:imgEffect>
                    </a14:imgLayer>
                  </a14:imgProps>
                </a:ext>
              </a:extLst>
            </a:blip>
            <a:stretch>
              <a:fillRect/>
            </a:stretch>
          </p:blipFill>
          <p:spPr>
            <a:xfrm>
              <a:off x="6162677" y="1320937"/>
              <a:ext cx="274320" cy="182880"/>
            </a:xfrm>
            <a:prstGeom prst="rect">
              <a:avLst/>
            </a:prstGeom>
            <a:noFill/>
            <a:ln>
              <a:noFill/>
            </a:ln>
          </p:spPr>
        </p:pic>
        <p:pic>
          <p:nvPicPr>
            <p:cNvPr id="20" name="Google Shape;81;p3">
              <a:extLst>
                <a:ext uri="{FF2B5EF4-FFF2-40B4-BE49-F238E27FC236}">
                  <a16:creationId xmlns:a16="http://schemas.microsoft.com/office/drawing/2014/main" id="{14D0057F-827F-1830-1E09-DA9E831FC69D}"/>
                </a:ext>
              </a:extLst>
            </p:cNvPr>
            <p:cNvPicPr preferRelativeResize="0"/>
            <p:nvPr/>
          </p:nvPicPr>
          <p:blipFill>
            <a:blip r:embed="rId5">
              <a:alphaModFix/>
              <a:extLst>
                <a:ext uri="{BEBA8EAE-BF5A-486C-A8C5-ECC9F3942E4B}">
                  <a14:imgProps xmlns:a14="http://schemas.microsoft.com/office/drawing/2010/main">
                    <a14:imgLayer r:embed="rId6">
                      <a14:imgEffect>
                        <a14:brightnessContrast bright="100000" contrast="100000"/>
                      </a14:imgEffect>
                    </a14:imgLayer>
                  </a14:imgProps>
                </a:ext>
              </a:extLst>
            </a:blip>
            <a:stretch>
              <a:fillRect/>
            </a:stretch>
          </p:blipFill>
          <p:spPr>
            <a:xfrm>
              <a:off x="6162677" y="1641916"/>
              <a:ext cx="274320" cy="274320"/>
            </a:xfrm>
            <a:prstGeom prst="rect">
              <a:avLst/>
            </a:prstGeom>
            <a:noFill/>
            <a:ln>
              <a:noFill/>
            </a:ln>
          </p:spPr>
        </p:pic>
        <p:sp>
          <p:nvSpPr>
            <p:cNvPr id="21" name="Google Shape;190;p15">
              <a:extLst>
                <a:ext uri="{FF2B5EF4-FFF2-40B4-BE49-F238E27FC236}">
                  <a16:creationId xmlns:a16="http://schemas.microsoft.com/office/drawing/2014/main" id="{4E7007FA-0678-E4A0-C474-FCB1AD6FB307}"/>
                </a:ext>
              </a:extLst>
            </p:cNvPr>
            <p:cNvSpPr txBox="1">
              <a:spLocks/>
            </p:cNvSpPr>
            <p:nvPr/>
          </p:nvSpPr>
          <p:spPr>
            <a:xfrm>
              <a:off x="3897995" y="1241840"/>
              <a:ext cx="2217063" cy="3521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8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1pPr>
              <a:lvl2pPr marR="0" lvl="1"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2pPr>
              <a:lvl3pPr marR="0" lvl="2"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3pPr>
              <a:lvl4pPr marR="0" lvl="3"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4pPr>
              <a:lvl5pPr marR="0" lvl="4"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5pPr>
              <a:lvl6pPr marR="0" lvl="5"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6pPr>
              <a:lvl7pPr marR="0" lvl="6"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7pPr>
              <a:lvl8pPr marR="0" lvl="7"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8pPr>
              <a:lvl9pPr marR="0" lvl="8"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9pPr>
            </a:lstStyle>
            <a:p>
              <a:pPr algn="r"/>
              <a:r>
                <a:rPr lang="en-US" sz="1200" dirty="0">
                  <a:latin typeface="Rubik" panose="020B0604020202020204" charset="-79"/>
                  <a:cs typeface="Rubik" panose="020B0604020202020204" charset="-79"/>
                </a:rPr>
                <a:t>fyantikaqirani@gmail.com</a:t>
              </a:r>
              <a:endParaRPr lang="id-ID" sz="1200" dirty="0"/>
            </a:p>
          </p:txBody>
        </p:sp>
        <p:sp>
          <p:nvSpPr>
            <p:cNvPr id="22" name="Google Shape;190;p15">
              <a:extLst>
                <a:ext uri="{FF2B5EF4-FFF2-40B4-BE49-F238E27FC236}">
                  <a16:creationId xmlns:a16="http://schemas.microsoft.com/office/drawing/2014/main" id="{A9A62403-B6EA-67DD-021C-1D193DF47955}"/>
                </a:ext>
              </a:extLst>
            </p:cNvPr>
            <p:cNvSpPr txBox="1">
              <a:spLocks/>
            </p:cNvSpPr>
            <p:nvPr/>
          </p:nvSpPr>
          <p:spPr>
            <a:xfrm>
              <a:off x="3675062" y="1602997"/>
              <a:ext cx="2439996" cy="3521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8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1pPr>
              <a:lvl2pPr marR="0" lvl="1"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2pPr>
              <a:lvl3pPr marR="0" lvl="2"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3pPr>
              <a:lvl4pPr marR="0" lvl="3"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4pPr>
              <a:lvl5pPr marR="0" lvl="4"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5pPr>
              <a:lvl6pPr marR="0" lvl="5"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6pPr>
              <a:lvl7pPr marR="0" lvl="6"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7pPr>
              <a:lvl8pPr marR="0" lvl="7"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8pPr>
              <a:lvl9pPr marR="0" lvl="8" algn="ctr" rtl="0">
                <a:lnSpc>
                  <a:spcPct val="100000"/>
                </a:lnSpc>
                <a:spcBef>
                  <a:spcPts val="0"/>
                </a:spcBef>
                <a:spcAft>
                  <a:spcPts val="0"/>
                </a:spcAft>
                <a:buClr>
                  <a:srgbClr val="FFFFFF"/>
                </a:buClr>
                <a:buSzPts val="35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9pPr>
            </a:lstStyle>
            <a:p>
              <a:pPr algn="r"/>
              <a:r>
                <a:rPr lang="en-US" sz="1200" dirty="0"/>
                <a:t>Linkedin.com/in/</a:t>
              </a:r>
              <a:r>
                <a:rPr lang="en-US" sz="1200" dirty="0" err="1"/>
                <a:t>fyantikaqirani</a:t>
              </a:r>
              <a:endParaRPr lang="id-ID" sz="1200" dirty="0"/>
            </a:p>
          </p:txBody>
        </p:sp>
      </p:grpSp>
      <p:sp>
        <p:nvSpPr>
          <p:cNvPr id="13" name="Oval 12">
            <a:extLst>
              <a:ext uri="{FF2B5EF4-FFF2-40B4-BE49-F238E27FC236}">
                <a16:creationId xmlns:a16="http://schemas.microsoft.com/office/drawing/2014/main" id="{B973CCCD-63ED-FF8E-6218-76A4713BF633}"/>
              </a:ext>
            </a:extLst>
          </p:cNvPr>
          <p:cNvSpPr/>
          <p:nvPr/>
        </p:nvSpPr>
        <p:spPr>
          <a:xfrm>
            <a:off x="6591898" y="87579"/>
            <a:ext cx="2518520" cy="2289825"/>
          </a:xfrm>
          <a:prstGeom prst="ellipse">
            <a:avLst/>
          </a:prstGeom>
          <a:solidFill>
            <a:schemeClr val="bg1">
              <a:lumMod val="90000"/>
              <a:lumOff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3" name="Picture 2">
            <a:extLst>
              <a:ext uri="{FF2B5EF4-FFF2-40B4-BE49-F238E27FC236}">
                <a16:creationId xmlns:a16="http://schemas.microsoft.com/office/drawing/2014/main" id="{685CF904-78FD-D75E-E4B2-C8CB8C441255}"/>
              </a:ext>
            </a:extLst>
          </p:cNvPr>
          <p:cNvPicPr>
            <a:picLocks noChangeAspect="1"/>
          </p:cNvPicPr>
          <p:nvPr/>
        </p:nvPicPr>
        <p:blipFill>
          <a:blip r:embed="rId7"/>
          <a:srcRect l="6082" t="22976" b="10489"/>
          <a:stretch/>
        </p:blipFill>
        <p:spPr>
          <a:xfrm>
            <a:off x="6720570" y="-12452"/>
            <a:ext cx="2423429" cy="2289825"/>
          </a:xfrm>
          <a:prstGeom prst="teardrop">
            <a:avLst/>
          </a:prstGeom>
        </p:spPr>
      </p:pic>
      <p:grpSp>
        <p:nvGrpSpPr>
          <p:cNvPr id="5" name="Google Shape;174;p14">
            <a:extLst>
              <a:ext uri="{FF2B5EF4-FFF2-40B4-BE49-F238E27FC236}">
                <a16:creationId xmlns:a16="http://schemas.microsoft.com/office/drawing/2014/main" id="{F2186B7E-3273-CE16-577A-19336C02356E}"/>
              </a:ext>
            </a:extLst>
          </p:cNvPr>
          <p:cNvGrpSpPr/>
          <p:nvPr/>
        </p:nvGrpSpPr>
        <p:grpSpPr>
          <a:xfrm>
            <a:off x="599285" y="-691571"/>
            <a:ext cx="80476" cy="2708957"/>
            <a:chOff x="5260692" y="676553"/>
            <a:chExt cx="80476" cy="2708957"/>
          </a:xfrm>
        </p:grpSpPr>
        <p:sp>
          <p:nvSpPr>
            <p:cNvPr id="8" name="Google Shape;175;p14">
              <a:extLst>
                <a:ext uri="{FF2B5EF4-FFF2-40B4-BE49-F238E27FC236}">
                  <a16:creationId xmlns:a16="http://schemas.microsoft.com/office/drawing/2014/main" id="{491959A0-FEFF-DB31-8CB9-660DFF238FFF}"/>
                </a:ext>
              </a:extLst>
            </p:cNvPr>
            <p:cNvSpPr/>
            <p:nvPr/>
          </p:nvSpPr>
          <p:spPr>
            <a:xfrm>
              <a:off x="5260692" y="3305034"/>
              <a:ext cx="80476" cy="80476"/>
            </a:xfrm>
            <a:custGeom>
              <a:avLst/>
              <a:gdLst/>
              <a:ahLst/>
              <a:cxnLst/>
              <a:rect l="l" t="t" r="r" b="b"/>
              <a:pathLst>
                <a:path w="3071" h="3071" extrusionOk="0">
                  <a:moveTo>
                    <a:pt x="1" y="1"/>
                  </a:moveTo>
                  <a:lnTo>
                    <a:pt x="1" y="3071"/>
                  </a:lnTo>
                  <a:lnTo>
                    <a:pt x="3071" y="3071"/>
                  </a:lnTo>
                  <a:lnTo>
                    <a:pt x="30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76;p14">
              <a:extLst>
                <a:ext uri="{FF2B5EF4-FFF2-40B4-BE49-F238E27FC236}">
                  <a16:creationId xmlns:a16="http://schemas.microsoft.com/office/drawing/2014/main" id="{9EC4DBA2-E41A-1EFD-6BFC-37E425D18461}"/>
                </a:ext>
              </a:extLst>
            </p:cNvPr>
            <p:cNvSpPr/>
            <p:nvPr/>
          </p:nvSpPr>
          <p:spPr>
            <a:xfrm>
              <a:off x="5296692" y="676553"/>
              <a:ext cx="8464" cy="2519663"/>
            </a:xfrm>
            <a:custGeom>
              <a:avLst/>
              <a:gdLst/>
              <a:ahLst/>
              <a:cxnLst/>
              <a:rect l="l" t="t" r="r" b="b"/>
              <a:pathLst>
                <a:path w="323" h="96152" extrusionOk="0">
                  <a:moveTo>
                    <a:pt x="166" y="1"/>
                  </a:moveTo>
                  <a:lnTo>
                    <a:pt x="1" y="96151"/>
                  </a:lnTo>
                  <a:lnTo>
                    <a:pt x="322" y="96151"/>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164;p14">
            <a:extLst>
              <a:ext uri="{FF2B5EF4-FFF2-40B4-BE49-F238E27FC236}">
                <a16:creationId xmlns:a16="http://schemas.microsoft.com/office/drawing/2014/main" id="{3E095C86-CB6F-80F8-3A75-84E34E1F494F}"/>
              </a:ext>
            </a:extLst>
          </p:cNvPr>
          <p:cNvGrpSpPr/>
          <p:nvPr/>
        </p:nvGrpSpPr>
        <p:grpSpPr>
          <a:xfrm>
            <a:off x="1478253" y="-75508"/>
            <a:ext cx="121434" cy="1073147"/>
            <a:chOff x="6232314" y="3696331"/>
            <a:chExt cx="121434" cy="1073147"/>
          </a:xfrm>
        </p:grpSpPr>
        <p:sp>
          <p:nvSpPr>
            <p:cNvPr id="11" name="Google Shape;165;p14">
              <a:extLst>
                <a:ext uri="{FF2B5EF4-FFF2-40B4-BE49-F238E27FC236}">
                  <a16:creationId xmlns:a16="http://schemas.microsoft.com/office/drawing/2014/main" id="{605B2367-3E0C-CE7B-23DA-2CB6F6F69EA4}"/>
                </a:ext>
              </a:extLst>
            </p:cNvPr>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66;p14">
              <a:extLst>
                <a:ext uri="{FF2B5EF4-FFF2-40B4-BE49-F238E27FC236}">
                  <a16:creationId xmlns:a16="http://schemas.microsoft.com/office/drawing/2014/main" id="{8B7243F7-96E1-A98A-71BA-B66407DB9781}"/>
                </a:ext>
              </a:extLst>
            </p:cNvPr>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TextBox 6">
            <a:extLst>
              <a:ext uri="{FF2B5EF4-FFF2-40B4-BE49-F238E27FC236}">
                <a16:creationId xmlns:a16="http://schemas.microsoft.com/office/drawing/2014/main" id="{125EC78C-9509-44AB-AF60-069FF9AB1F3A}"/>
              </a:ext>
            </a:extLst>
          </p:cNvPr>
          <p:cNvSpPr txBox="1"/>
          <p:nvPr/>
        </p:nvSpPr>
        <p:spPr>
          <a:xfrm>
            <a:off x="1276487" y="2421614"/>
            <a:ext cx="5055301" cy="1600438"/>
          </a:xfrm>
          <a:prstGeom prst="rect">
            <a:avLst/>
          </a:prstGeom>
          <a:noFill/>
        </p:spPr>
        <p:txBody>
          <a:bodyPr wrap="square">
            <a:spAutoFit/>
          </a:bodyPr>
          <a:lstStyle/>
          <a:p>
            <a:pPr algn="just"/>
            <a:r>
              <a:rPr lang="id-ID" dirty="0">
                <a:solidFill>
                  <a:schemeClr val="tx1"/>
                </a:solidFill>
                <a:latin typeface="Rubik" panose="020B0604020202020204" charset="0"/>
                <a:cs typeface="Rubik" panose="020B0604020202020204" charset="0"/>
              </a:rPr>
              <a:t>As a </a:t>
            </a:r>
            <a:r>
              <a:rPr lang="id-ID" dirty="0" err="1">
                <a:solidFill>
                  <a:schemeClr val="tx1"/>
                </a:solidFill>
                <a:latin typeface="Rubik" panose="020B0604020202020204" charset="0"/>
                <a:cs typeface="Rubik" panose="020B0604020202020204" charset="0"/>
              </a:rPr>
              <a:t>fresh</a:t>
            </a:r>
            <a:r>
              <a:rPr lang="id-ID" dirty="0">
                <a:solidFill>
                  <a:schemeClr val="tx1"/>
                </a:solidFill>
                <a:latin typeface="Rubik" panose="020B0604020202020204" charset="0"/>
                <a:cs typeface="Rubik" panose="020B0604020202020204" charset="0"/>
              </a:rPr>
              <a:t> </a:t>
            </a:r>
            <a:r>
              <a:rPr lang="id-ID" dirty="0" err="1">
                <a:solidFill>
                  <a:schemeClr val="tx1"/>
                </a:solidFill>
                <a:latin typeface="Rubik" panose="020B0604020202020204" charset="0"/>
                <a:cs typeface="Rubik" panose="020B0604020202020204" charset="0"/>
              </a:rPr>
              <a:t>graduate</a:t>
            </a:r>
            <a:r>
              <a:rPr lang="id-ID" dirty="0">
                <a:solidFill>
                  <a:schemeClr val="tx1"/>
                </a:solidFill>
                <a:latin typeface="Rubik" panose="020B0604020202020204" charset="0"/>
                <a:cs typeface="Rubik" panose="020B0604020202020204" charset="0"/>
              </a:rPr>
              <a:t> in </a:t>
            </a:r>
            <a:r>
              <a:rPr lang="id-ID" dirty="0" err="1">
                <a:solidFill>
                  <a:schemeClr val="tx1"/>
                </a:solidFill>
                <a:latin typeface="Rubik" panose="020B0604020202020204" charset="0"/>
                <a:cs typeface="Rubik" panose="020B0604020202020204" charset="0"/>
              </a:rPr>
              <a:t>Informatics</a:t>
            </a:r>
            <a:r>
              <a:rPr lang="id-ID" dirty="0">
                <a:solidFill>
                  <a:schemeClr val="tx1"/>
                </a:solidFill>
                <a:latin typeface="Rubik" panose="020B0604020202020204" charset="0"/>
                <a:cs typeface="Rubik" panose="020B0604020202020204" charset="0"/>
              </a:rPr>
              <a:t> </a:t>
            </a:r>
            <a:r>
              <a:rPr lang="id-ID" dirty="0" err="1">
                <a:solidFill>
                  <a:schemeClr val="tx1"/>
                </a:solidFill>
                <a:latin typeface="Rubik" panose="020B0604020202020204" charset="0"/>
                <a:cs typeface="Rubik" panose="020B0604020202020204" charset="0"/>
              </a:rPr>
              <a:t>Education</a:t>
            </a:r>
            <a:r>
              <a:rPr lang="id-ID" dirty="0">
                <a:solidFill>
                  <a:schemeClr val="tx1"/>
                </a:solidFill>
                <a:latin typeface="Rubik" panose="020B0604020202020204" charset="0"/>
                <a:cs typeface="Rubik" panose="020B0604020202020204" charset="0"/>
              </a:rPr>
              <a:t>, I </a:t>
            </a:r>
            <a:r>
              <a:rPr lang="id-ID" dirty="0" err="1">
                <a:solidFill>
                  <a:schemeClr val="tx1"/>
                </a:solidFill>
                <a:latin typeface="Rubik" panose="020B0604020202020204" charset="0"/>
                <a:cs typeface="Rubik" panose="020B0604020202020204" charset="0"/>
              </a:rPr>
              <a:t>developed</a:t>
            </a:r>
            <a:r>
              <a:rPr lang="id-ID" dirty="0">
                <a:solidFill>
                  <a:schemeClr val="tx1"/>
                </a:solidFill>
                <a:latin typeface="Rubik" panose="020B0604020202020204" charset="0"/>
                <a:cs typeface="Rubik" panose="020B0604020202020204" charset="0"/>
              </a:rPr>
              <a:t> a </a:t>
            </a:r>
            <a:r>
              <a:rPr lang="id-ID" dirty="0" err="1">
                <a:solidFill>
                  <a:schemeClr val="tx1"/>
                </a:solidFill>
                <a:latin typeface="Rubik" panose="020B0604020202020204" charset="0"/>
                <a:cs typeface="Rubik" panose="020B0604020202020204" charset="0"/>
              </a:rPr>
              <a:t>strong</a:t>
            </a:r>
            <a:r>
              <a:rPr lang="id-ID" dirty="0">
                <a:solidFill>
                  <a:schemeClr val="tx1"/>
                </a:solidFill>
                <a:latin typeface="Rubik" panose="020B0604020202020204" charset="0"/>
                <a:cs typeface="Rubik" panose="020B0604020202020204" charset="0"/>
              </a:rPr>
              <a:t> </a:t>
            </a:r>
            <a:r>
              <a:rPr lang="id-ID" dirty="0" err="1">
                <a:solidFill>
                  <a:schemeClr val="tx1"/>
                </a:solidFill>
                <a:latin typeface="Rubik" panose="020B0604020202020204" charset="0"/>
                <a:cs typeface="Rubik" panose="020B0604020202020204" charset="0"/>
              </a:rPr>
              <a:t>interest</a:t>
            </a:r>
            <a:r>
              <a:rPr lang="id-ID" dirty="0">
                <a:solidFill>
                  <a:schemeClr val="tx1"/>
                </a:solidFill>
                <a:latin typeface="Rubik" panose="020B0604020202020204" charset="0"/>
                <a:cs typeface="Rubik" panose="020B0604020202020204" charset="0"/>
              </a:rPr>
              <a:t> in </a:t>
            </a:r>
            <a:r>
              <a:rPr lang="id-ID" dirty="0" err="1">
                <a:solidFill>
                  <a:schemeClr val="tx1"/>
                </a:solidFill>
                <a:latin typeface="Rubik" panose="020B0604020202020204" charset="0"/>
                <a:cs typeface="Rubik" panose="020B0604020202020204" charset="0"/>
              </a:rPr>
              <a:t>pursuing</a:t>
            </a:r>
            <a:r>
              <a:rPr lang="id-ID" dirty="0">
                <a:solidFill>
                  <a:schemeClr val="tx1"/>
                </a:solidFill>
                <a:latin typeface="Rubik" panose="020B0604020202020204" charset="0"/>
                <a:cs typeface="Rubik" panose="020B0604020202020204" charset="0"/>
              </a:rPr>
              <a:t> a </a:t>
            </a:r>
            <a:r>
              <a:rPr lang="id-ID" dirty="0" err="1">
                <a:solidFill>
                  <a:schemeClr val="tx1"/>
                </a:solidFill>
                <a:latin typeface="Rubik" panose="020B0604020202020204" charset="0"/>
                <a:cs typeface="Rubik" panose="020B0604020202020204" charset="0"/>
              </a:rPr>
              <a:t>career</a:t>
            </a:r>
            <a:r>
              <a:rPr lang="id-ID" dirty="0">
                <a:solidFill>
                  <a:schemeClr val="tx1"/>
                </a:solidFill>
                <a:latin typeface="Rubik" panose="020B0604020202020204" charset="0"/>
                <a:cs typeface="Rubik" panose="020B0604020202020204" charset="0"/>
              </a:rPr>
              <a:t> as a Data </a:t>
            </a:r>
            <a:r>
              <a:rPr lang="id-ID" dirty="0" err="1">
                <a:solidFill>
                  <a:schemeClr val="tx1"/>
                </a:solidFill>
                <a:latin typeface="Rubik" panose="020B0604020202020204" charset="0"/>
                <a:cs typeface="Rubik" panose="020B0604020202020204" charset="0"/>
              </a:rPr>
              <a:t>Analyst</a:t>
            </a:r>
            <a:r>
              <a:rPr lang="id-ID" dirty="0">
                <a:solidFill>
                  <a:schemeClr val="tx1"/>
                </a:solidFill>
                <a:latin typeface="Rubik" panose="020B0604020202020204" charset="0"/>
                <a:cs typeface="Rubik" panose="020B0604020202020204" charset="0"/>
              </a:rPr>
              <a:t>, </a:t>
            </a:r>
            <a:r>
              <a:rPr lang="id-ID" dirty="0" err="1">
                <a:solidFill>
                  <a:schemeClr val="tx1"/>
                </a:solidFill>
                <a:latin typeface="Rubik" panose="020B0604020202020204" charset="0"/>
                <a:cs typeface="Rubik" panose="020B0604020202020204" charset="0"/>
              </a:rPr>
              <a:t>leveraging</a:t>
            </a:r>
            <a:r>
              <a:rPr lang="id-ID" dirty="0">
                <a:solidFill>
                  <a:schemeClr val="tx1"/>
                </a:solidFill>
                <a:latin typeface="Rubik" panose="020B0604020202020204" charset="0"/>
                <a:cs typeface="Rubik" panose="020B0604020202020204" charset="0"/>
              </a:rPr>
              <a:t> </a:t>
            </a:r>
            <a:r>
              <a:rPr lang="id-ID" dirty="0" err="1">
                <a:solidFill>
                  <a:schemeClr val="tx1"/>
                </a:solidFill>
                <a:latin typeface="Rubik" panose="020B0604020202020204" charset="0"/>
                <a:cs typeface="Rubik" panose="020B0604020202020204" charset="0"/>
              </a:rPr>
              <a:t>the</a:t>
            </a:r>
            <a:r>
              <a:rPr lang="id-ID" dirty="0">
                <a:solidFill>
                  <a:schemeClr val="tx1"/>
                </a:solidFill>
                <a:latin typeface="Rubik" panose="020B0604020202020204" charset="0"/>
                <a:cs typeface="Rubik" panose="020B0604020202020204" charset="0"/>
              </a:rPr>
              <a:t> </a:t>
            </a:r>
            <a:r>
              <a:rPr lang="id-ID" dirty="0" err="1">
                <a:solidFill>
                  <a:schemeClr val="tx1"/>
                </a:solidFill>
                <a:latin typeface="Rubik" panose="020B0604020202020204" charset="0"/>
                <a:cs typeface="Rubik" panose="020B0604020202020204" charset="0"/>
              </a:rPr>
              <a:t>technical</a:t>
            </a:r>
            <a:r>
              <a:rPr lang="id-ID" dirty="0">
                <a:solidFill>
                  <a:schemeClr val="tx1"/>
                </a:solidFill>
                <a:latin typeface="Rubik" panose="020B0604020202020204" charset="0"/>
                <a:cs typeface="Rubik" panose="020B0604020202020204" charset="0"/>
              </a:rPr>
              <a:t> </a:t>
            </a:r>
            <a:r>
              <a:rPr lang="id-ID" dirty="0" err="1">
                <a:solidFill>
                  <a:schemeClr val="tx1"/>
                </a:solidFill>
                <a:latin typeface="Rubik" panose="020B0604020202020204" charset="0"/>
                <a:cs typeface="Rubik" panose="020B0604020202020204" charset="0"/>
              </a:rPr>
              <a:t>skills</a:t>
            </a:r>
            <a:r>
              <a:rPr lang="id-ID" dirty="0">
                <a:solidFill>
                  <a:schemeClr val="tx1"/>
                </a:solidFill>
                <a:latin typeface="Rubik" panose="020B0604020202020204" charset="0"/>
                <a:cs typeface="Rubik" panose="020B0604020202020204" charset="0"/>
              </a:rPr>
              <a:t> </a:t>
            </a:r>
            <a:r>
              <a:rPr lang="id-ID" dirty="0" err="1">
                <a:solidFill>
                  <a:schemeClr val="tx1"/>
                </a:solidFill>
                <a:latin typeface="Rubik" panose="020B0604020202020204" charset="0"/>
                <a:cs typeface="Rubik" panose="020B0604020202020204" charset="0"/>
              </a:rPr>
              <a:t>I’ve</a:t>
            </a:r>
            <a:r>
              <a:rPr lang="id-ID" dirty="0">
                <a:solidFill>
                  <a:schemeClr val="tx1"/>
                </a:solidFill>
                <a:latin typeface="Rubik" panose="020B0604020202020204" charset="0"/>
                <a:cs typeface="Rubik" panose="020B0604020202020204" charset="0"/>
              </a:rPr>
              <a:t> </a:t>
            </a:r>
            <a:r>
              <a:rPr lang="id-ID" dirty="0" err="1">
                <a:solidFill>
                  <a:schemeClr val="tx1"/>
                </a:solidFill>
                <a:latin typeface="Rubik" panose="020B0604020202020204" charset="0"/>
                <a:cs typeface="Rubik" panose="020B0604020202020204" charset="0"/>
              </a:rPr>
              <a:t>acquired</a:t>
            </a:r>
            <a:r>
              <a:rPr lang="id-ID" dirty="0">
                <a:solidFill>
                  <a:schemeClr val="tx1"/>
                </a:solidFill>
                <a:latin typeface="Rubik" panose="020B0604020202020204" charset="0"/>
                <a:cs typeface="Rubik" panose="020B0604020202020204" charset="0"/>
              </a:rPr>
              <a:t>, </a:t>
            </a:r>
            <a:r>
              <a:rPr lang="id-ID" dirty="0" err="1">
                <a:solidFill>
                  <a:schemeClr val="tx1"/>
                </a:solidFill>
                <a:latin typeface="Rubik" panose="020B0604020202020204" charset="0"/>
                <a:cs typeface="Rubik" panose="020B0604020202020204" charset="0"/>
              </a:rPr>
              <a:t>such</a:t>
            </a:r>
            <a:r>
              <a:rPr lang="id-ID" dirty="0">
                <a:solidFill>
                  <a:schemeClr val="tx1"/>
                </a:solidFill>
                <a:latin typeface="Rubik" panose="020B0604020202020204" charset="0"/>
                <a:cs typeface="Rubik" panose="020B0604020202020204" charset="0"/>
              </a:rPr>
              <a:t> as SQL, </a:t>
            </a:r>
            <a:r>
              <a:rPr lang="id-ID" dirty="0" err="1">
                <a:solidFill>
                  <a:schemeClr val="tx1"/>
                </a:solidFill>
                <a:latin typeface="Rubik" panose="020B0604020202020204" charset="0"/>
                <a:cs typeface="Rubik" panose="020B0604020202020204" charset="0"/>
              </a:rPr>
              <a:t>Python</a:t>
            </a:r>
            <a:r>
              <a:rPr lang="id-ID" dirty="0">
                <a:solidFill>
                  <a:schemeClr val="tx1"/>
                </a:solidFill>
                <a:latin typeface="Rubik" panose="020B0604020202020204" charset="0"/>
                <a:cs typeface="Rubik" panose="020B0604020202020204" charset="0"/>
              </a:rPr>
              <a:t>, </a:t>
            </a:r>
            <a:r>
              <a:rPr lang="id-ID" dirty="0" err="1">
                <a:solidFill>
                  <a:schemeClr val="tx1"/>
                </a:solidFill>
                <a:latin typeface="Rubik" panose="020B0604020202020204" charset="0"/>
                <a:cs typeface="Rubik" panose="020B0604020202020204" charset="0"/>
              </a:rPr>
              <a:t>and</a:t>
            </a:r>
            <a:r>
              <a:rPr lang="id-ID" dirty="0">
                <a:solidFill>
                  <a:schemeClr val="tx1"/>
                </a:solidFill>
                <a:latin typeface="Rubik" panose="020B0604020202020204" charset="0"/>
                <a:cs typeface="Rubik" panose="020B0604020202020204" charset="0"/>
              </a:rPr>
              <a:t> Excel. I </a:t>
            </a:r>
            <a:r>
              <a:rPr lang="id-ID" dirty="0" err="1">
                <a:solidFill>
                  <a:schemeClr val="tx1"/>
                </a:solidFill>
                <a:latin typeface="Rubik" panose="020B0604020202020204" charset="0"/>
                <a:cs typeface="Rubik" panose="020B0604020202020204" charset="0"/>
              </a:rPr>
              <a:t>have</a:t>
            </a:r>
            <a:r>
              <a:rPr lang="id-ID" dirty="0">
                <a:solidFill>
                  <a:schemeClr val="tx1"/>
                </a:solidFill>
                <a:latin typeface="Rubik" panose="020B0604020202020204" charset="0"/>
                <a:cs typeface="Rubik" panose="020B0604020202020204" charset="0"/>
              </a:rPr>
              <a:t> </a:t>
            </a:r>
            <a:r>
              <a:rPr lang="id-ID" dirty="0" err="1">
                <a:solidFill>
                  <a:schemeClr val="tx1"/>
                </a:solidFill>
                <a:latin typeface="Rubik" panose="020B0604020202020204" charset="0"/>
                <a:cs typeface="Rubik" panose="020B0604020202020204" charset="0"/>
              </a:rPr>
              <a:t>practical</a:t>
            </a:r>
            <a:r>
              <a:rPr lang="id-ID" dirty="0">
                <a:solidFill>
                  <a:schemeClr val="tx1"/>
                </a:solidFill>
                <a:latin typeface="Rubik" panose="020B0604020202020204" charset="0"/>
                <a:cs typeface="Rubik" panose="020B0604020202020204" charset="0"/>
              </a:rPr>
              <a:t> </a:t>
            </a:r>
            <a:r>
              <a:rPr lang="id-ID" dirty="0" err="1">
                <a:solidFill>
                  <a:schemeClr val="tx1"/>
                </a:solidFill>
                <a:latin typeface="Rubik" panose="020B0604020202020204" charset="0"/>
                <a:cs typeface="Rubik" panose="020B0604020202020204" charset="0"/>
              </a:rPr>
              <a:t>experience</a:t>
            </a:r>
            <a:r>
              <a:rPr lang="id-ID" dirty="0">
                <a:solidFill>
                  <a:schemeClr val="tx1"/>
                </a:solidFill>
                <a:latin typeface="Rubik" panose="020B0604020202020204" charset="0"/>
                <a:cs typeface="Rubik" panose="020B0604020202020204" charset="0"/>
              </a:rPr>
              <a:t> in data </a:t>
            </a:r>
            <a:r>
              <a:rPr lang="id-ID" dirty="0" err="1">
                <a:solidFill>
                  <a:schemeClr val="tx1"/>
                </a:solidFill>
                <a:latin typeface="Rubik" panose="020B0604020202020204" charset="0"/>
                <a:cs typeface="Rubik" panose="020B0604020202020204" charset="0"/>
              </a:rPr>
              <a:t>visualization</a:t>
            </a:r>
            <a:r>
              <a:rPr lang="id-ID" dirty="0">
                <a:solidFill>
                  <a:schemeClr val="tx1"/>
                </a:solidFill>
                <a:latin typeface="Rubik" panose="020B0604020202020204" charset="0"/>
                <a:cs typeface="Rubik" panose="020B0604020202020204" charset="0"/>
              </a:rPr>
              <a:t> </a:t>
            </a:r>
            <a:r>
              <a:rPr lang="id-ID" dirty="0" err="1">
                <a:solidFill>
                  <a:schemeClr val="tx1"/>
                </a:solidFill>
                <a:latin typeface="Rubik" panose="020B0604020202020204" charset="0"/>
                <a:cs typeface="Rubik" panose="020B0604020202020204" charset="0"/>
              </a:rPr>
              <a:t>using</a:t>
            </a:r>
            <a:r>
              <a:rPr lang="id-ID" dirty="0">
                <a:solidFill>
                  <a:schemeClr val="tx1"/>
                </a:solidFill>
                <a:latin typeface="Rubik" panose="020B0604020202020204" charset="0"/>
                <a:cs typeface="Rubik" panose="020B0604020202020204" charset="0"/>
              </a:rPr>
              <a:t> Power BI, Excel, </a:t>
            </a:r>
            <a:r>
              <a:rPr lang="id-ID" dirty="0" err="1">
                <a:solidFill>
                  <a:schemeClr val="tx1"/>
                </a:solidFill>
                <a:latin typeface="Rubik" panose="020B0604020202020204" charset="0"/>
                <a:cs typeface="Rubik" panose="020B0604020202020204" charset="0"/>
              </a:rPr>
              <a:t>and</a:t>
            </a:r>
            <a:r>
              <a:rPr lang="id-ID" dirty="0">
                <a:solidFill>
                  <a:schemeClr val="tx1"/>
                </a:solidFill>
                <a:latin typeface="Rubik" panose="020B0604020202020204" charset="0"/>
                <a:cs typeface="Rubik" panose="020B0604020202020204" charset="0"/>
              </a:rPr>
              <a:t> </a:t>
            </a:r>
            <a:r>
              <a:rPr lang="id-ID" dirty="0" err="1">
                <a:solidFill>
                  <a:schemeClr val="tx1"/>
                </a:solidFill>
                <a:latin typeface="Rubik" panose="020B0604020202020204" charset="0"/>
                <a:cs typeface="Rubik" panose="020B0604020202020204" charset="0"/>
              </a:rPr>
              <a:t>Looker</a:t>
            </a:r>
            <a:r>
              <a:rPr lang="id-ID" dirty="0">
                <a:solidFill>
                  <a:schemeClr val="tx1"/>
                </a:solidFill>
                <a:latin typeface="Rubik" panose="020B0604020202020204" charset="0"/>
                <a:cs typeface="Rubik" panose="020B0604020202020204" charset="0"/>
              </a:rPr>
              <a:t> Studio, </a:t>
            </a:r>
            <a:r>
              <a:rPr lang="id-ID" dirty="0" err="1">
                <a:solidFill>
                  <a:schemeClr val="tx1"/>
                </a:solidFill>
                <a:latin typeface="Rubik" panose="020B0604020202020204" charset="0"/>
                <a:cs typeface="Rubik" panose="020B0604020202020204" charset="0"/>
              </a:rPr>
              <a:t>and</a:t>
            </a:r>
            <a:r>
              <a:rPr lang="id-ID" dirty="0">
                <a:solidFill>
                  <a:schemeClr val="tx1"/>
                </a:solidFill>
                <a:latin typeface="Rubik" panose="020B0604020202020204" charset="0"/>
                <a:cs typeface="Rubik" panose="020B0604020202020204" charset="0"/>
              </a:rPr>
              <a:t> </a:t>
            </a:r>
            <a:r>
              <a:rPr lang="id-ID" dirty="0" err="1">
                <a:solidFill>
                  <a:schemeClr val="tx1"/>
                </a:solidFill>
                <a:latin typeface="Rubik" panose="020B0604020202020204" charset="0"/>
                <a:cs typeface="Rubik" panose="020B0604020202020204" charset="0"/>
              </a:rPr>
              <a:t>certifications</a:t>
            </a:r>
            <a:r>
              <a:rPr lang="id-ID" dirty="0">
                <a:solidFill>
                  <a:schemeClr val="tx1"/>
                </a:solidFill>
                <a:latin typeface="Rubik" panose="020B0604020202020204" charset="0"/>
                <a:cs typeface="Rubik" panose="020B0604020202020204" charset="0"/>
              </a:rPr>
              <a:t> in Data </a:t>
            </a:r>
            <a:r>
              <a:rPr lang="id-ID" dirty="0" err="1">
                <a:solidFill>
                  <a:schemeClr val="tx1"/>
                </a:solidFill>
                <a:latin typeface="Rubik" panose="020B0604020202020204" charset="0"/>
                <a:cs typeface="Rubik" panose="020B0604020202020204" charset="0"/>
              </a:rPr>
              <a:t>Analysis</a:t>
            </a:r>
            <a:r>
              <a:rPr lang="id-ID" dirty="0">
                <a:solidFill>
                  <a:schemeClr val="tx1"/>
                </a:solidFill>
                <a:latin typeface="Rubik" panose="020B0604020202020204" charset="0"/>
                <a:cs typeface="Rubik" panose="020B0604020202020204" charset="0"/>
              </a:rPr>
              <a:t> </a:t>
            </a:r>
            <a:r>
              <a:rPr lang="id-ID" dirty="0" err="1">
                <a:solidFill>
                  <a:schemeClr val="tx1"/>
                </a:solidFill>
                <a:latin typeface="Rubik" panose="020B0604020202020204" charset="0"/>
                <a:cs typeface="Rubik" panose="020B0604020202020204" charset="0"/>
              </a:rPr>
              <a:t>and</a:t>
            </a:r>
            <a:r>
              <a:rPr lang="id-ID" dirty="0">
                <a:solidFill>
                  <a:schemeClr val="tx1"/>
                </a:solidFill>
                <a:latin typeface="Rubik" panose="020B0604020202020204" charset="0"/>
                <a:cs typeface="Rubik" panose="020B0604020202020204" charset="0"/>
              </a:rPr>
              <a:t> Excel </a:t>
            </a:r>
            <a:r>
              <a:rPr lang="id-ID" dirty="0" err="1">
                <a:solidFill>
                  <a:schemeClr val="tx1"/>
                </a:solidFill>
                <a:latin typeface="Rubik" panose="020B0604020202020204" charset="0"/>
                <a:cs typeface="Rubik" panose="020B0604020202020204" charset="0"/>
              </a:rPr>
              <a:t>that</a:t>
            </a:r>
            <a:r>
              <a:rPr lang="id-ID" dirty="0">
                <a:solidFill>
                  <a:schemeClr val="tx1"/>
                </a:solidFill>
                <a:latin typeface="Rubik" panose="020B0604020202020204" charset="0"/>
                <a:cs typeface="Rubik" panose="020B0604020202020204" charset="0"/>
              </a:rPr>
              <a:t> </a:t>
            </a:r>
            <a:r>
              <a:rPr lang="id-ID" dirty="0" err="1">
                <a:solidFill>
                  <a:schemeClr val="tx1"/>
                </a:solidFill>
                <a:latin typeface="Rubik" panose="020B0604020202020204" charset="0"/>
                <a:cs typeface="Rubik" panose="020B0604020202020204" charset="0"/>
              </a:rPr>
              <a:t>strengthen</a:t>
            </a:r>
            <a:r>
              <a:rPr lang="id-ID" dirty="0">
                <a:solidFill>
                  <a:schemeClr val="tx1"/>
                </a:solidFill>
                <a:latin typeface="Rubik" panose="020B0604020202020204" charset="0"/>
                <a:cs typeface="Rubik" panose="020B0604020202020204" charset="0"/>
              </a:rPr>
              <a:t> </a:t>
            </a:r>
            <a:r>
              <a:rPr lang="id-ID" dirty="0" err="1">
                <a:solidFill>
                  <a:schemeClr val="tx1"/>
                </a:solidFill>
                <a:latin typeface="Rubik" panose="020B0604020202020204" charset="0"/>
                <a:cs typeface="Rubik" panose="020B0604020202020204" charset="0"/>
              </a:rPr>
              <a:t>my</a:t>
            </a:r>
            <a:r>
              <a:rPr lang="id-ID" dirty="0">
                <a:solidFill>
                  <a:schemeClr val="tx1"/>
                </a:solidFill>
                <a:latin typeface="Rubik" panose="020B0604020202020204" charset="0"/>
                <a:cs typeface="Rubik" panose="020B0604020202020204" charset="0"/>
              </a:rPr>
              <a:t> </a:t>
            </a:r>
            <a:r>
              <a:rPr lang="id-ID" dirty="0" err="1">
                <a:solidFill>
                  <a:schemeClr val="tx1"/>
                </a:solidFill>
                <a:latin typeface="Rubik" panose="020B0604020202020204" charset="0"/>
                <a:cs typeface="Rubik" panose="020B0604020202020204" charset="0"/>
              </a:rPr>
              <a:t>technical</a:t>
            </a:r>
            <a:r>
              <a:rPr lang="id-ID" dirty="0">
                <a:solidFill>
                  <a:schemeClr val="tx1"/>
                </a:solidFill>
                <a:latin typeface="Rubik" panose="020B0604020202020204" charset="0"/>
                <a:cs typeface="Rubik" panose="020B0604020202020204" charset="0"/>
              </a:rPr>
              <a:t> </a:t>
            </a:r>
            <a:r>
              <a:rPr lang="id-ID" dirty="0" err="1">
                <a:solidFill>
                  <a:schemeClr val="tx1"/>
                </a:solidFill>
                <a:latin typeface="Rubik" panose="020B0604020202020204" charset="0"/>
                <a:cs typeface="Rubik" panose="020B0604020202020204" charset="0"/>
              </a:rPr>
              <a:t>foundation</a:t>
            </a:r>
            <a:endParaRPr lang="id-ID" dirty="0">
              <a:solidFill>
                <a:schemeClr val="tx1"/>
              </a:solidFill>
              <a:latin typeface="Rubik" panose="020B0604020202020204" charset="0"/>
              <a:cs typeface="Rubik" panose="020B06040202020202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29">
          <a:extLst>
            <a:ext uri="{FF2B5EF4-FFF2-40B4-BE49-F238E27FC236}">
              <a16:creationId xmlns:a16="http://schemas.microsoft.com/office/drawing/2014/main" id="{62839FA1-CD45-BE0C-B4FA-A663B06EB9A7}"/>
            </a:ext>
          </a:extLst>
        </p:cNvPr>
        <p:cNvGrpSpPr/>
        <p:nvPr/>
      </p:nvGrpSpPr>
      <p:grpSpPr>
        <a:xfrm>
          <a:off x="0" y="0"/>
          <a:ext cx="0" cy="0"/>
          <a:chOff x="0" y="0"/>
          <a:chExt cx="0" cy="0"/>
        </a:xfrm>
      </p:grpSpPr>
      <p:grpSp>
        <p:nvGrpSpPr>
          <p:cNvPr id="8" name="Google Shape;192;p15">
            <a:extLst>
              <a:ext uri="{FF2B5EF4-FFF2-40B4-BE49-F238E27FC236}">
                <a16:creationId xmlns:a16="http://schemas.microsoft.com/office/drawing/2014/main" id="{87271D6A-A66D-7B8C-5D12-4B37849B34E7}"/>
              </a:ext>
            </a:extLst>
          </p:cNvPr>
          <p:cNvGrpSpPr/>
          <p:nvPr/>
        </p:nvGrpSpPr>
        <p:grpSpPr>
          <a:xfrm rot="10800000">
            <a:off x="7179719" y="870882"/>
            <a:ext cx="941884" cy="607536"/>
            <a:chOff x="4475150" y="3963615"/>
            <a:chExt cx="941884" cy="607536"/>
          </a:xfrm>
        </p:grpSpPr>
        <p:sp>
          <p:nvSpPr>
            <p:cNvPr id="9" name="Google Shape;193;p15">
              <a:extLst>
                <a:ext uri="{FF2B5EF4-FFF2-40B4-BE49-F238E27FC236}">
                  <a16:creationId xmlns:a16="http://schemas.microsoft.com/office/drawing/2014/main" id="{22F1CE42-A395-6294-98AC-3723ED141C6B}"/>
                </a:ext>
              </a:extLst>
            </p:cNvPr>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94;p15">
              <a:extLst>
                <a:ext uri="{FF2B5EF4-FFF2-40B4-BE49-F238E27FC236}">
                  <a16:creationId xmlns:a16="http://schemas.microsoft.com/office/drawing/2014/main" id="{48A85090-CAF6-9B99-3A2D-564DB207E5D4}"/>
                </a:ext>
              </a:extLst>
            </p:cNvPr>
            <p:cNvSpPr/>
            <p:nvPr/>
          </p:nvSpPr>
          <p:spPr>
            <a:xfrm>
              <a:off x="4856603" y="4456003"/>
              <a:ext cx="104095" cy="115148"/>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95;p15">
              <a:extLst>
                <a:ext uri="{FF2B5EF4-FFF2-40B4-BE49-F238E27FC236}">
                  <a16:creationId xmlns:a16="http://schemas.microsoft.com/office/drawing/2014/main" id="{541A405D-AEFC-28BB-5278-C2FC1A277417}"/>
                </a:ext>
              </a:extLst>
            </p:cNvPr>
            <p:cNvSpPr/>
            <p:nvPr/>
          </p:nvSpPr>
          <p:spPr>
            <a:xfrm>
              <a:off x="5336557" y="3963615"/>
              <a:ext cx="80477" cy="88990"/>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200;p15">
            <a:extLst>
              <a:ext uri="{FF2B5EF4-FFF2-40B4-BE49-F238E27FC236}">
                <a16:creationId xmlns:a16="http://schemas.microsoft.com/office/drawing/2014/main" id="{32C8A249-A26F-5B7B-AD88-B34B947A1EE8}"/>
              </a:ext>
            </a:extLst>
          </p:cNvPr>
          <p:cNvSpPr/>
          <p:nvPr/>
        </p:nvSpPr>
        <p:spPr>
          <a:xfrm>
            <a:off x="1879421" y="719958"/>
            <a:ext cx="121434" cy="121434"/>
          </a:xfrm>
          <a:custGeom>
            <a:avLst/>
            <a:gdLst/>
            <a:ahLst/>
            <a:cxnLst/>
            <a:rect l="l" t="t" r="r" b="b"/>
            <a:pathLst>
              <a:path w="4634" h="4634" extrusionOk="0">
                <a:moveTo>
                  <a:pt x="1" y="0"/>
                </a:moveTo>
                <a:lnTo>
                  <a:pt x="1" y="4633"/>
                </a:lnTo>
                <a:lnTo>
                  <a:pt x="4634" y="4633"/>
                </a:lnTo>
                <a:lnTo>
                  <a:pt x="46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01;p15">
            <a:extLst>
              <a:ext uri="{FF2B5EF4-FFF2-40B4-BE49-F238E27FC236}">
                <a16:creationId xmlns:a16="http://schemas.microsoft.com/office/drawing/2014/main" id="{C956FCAB-7995-D390-D83A-6AD7AB3E26D4}"/>
              </a:ext>
            </a:extLst>
          </p:cNvPr>
          <p:cNvSpPr/>
          <p:nvPr/>
        </p:nvSpPr>
        <p:spPr>
          <a:xfrm>
            <a:off x="900963" y="1160531"/>
            <a:ext cx="121434" cy="121434"/>
          </a:xfrm>
          <a:custGeom>
            <a:avLst/>
            <a:gdLst/>
            <a:ahLst/>
            <a:cxnLst/>
            <a:rect l="l" t="t" r="r" b="b"/>
            <a:pathLst>
              <a:path w="4634" h="4634" extrusionOk="0">
                <a:moveTo>
                  <a:pt x="1" y="0"/>
                </a:moveTo>
                <a:lnTo>
                  <a:pt x="1" y="4633"/>
                </a:lnTo>
                <a:lnTo>
                  <a:pt x="4634" y="4633"/>
                </a:lnTo>
                <a:lnTo>
                  <a:pt x="4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2;p15">
            <a:extLst>
              <a:ext uri="{FF2B5EF4-FFF2-40B4-BE49-F238E27FC236}">
                <a16:creationId xmlns:a16="http://schemas.microsoft.com/office/drawing/2014/main" id="{9BE7DC94-052A-AC86-448C-42113EF99C87}"/>
              </a:ext>
            </a:extLst>
          </p:cNvPr>
          <p:cNvSpPr/>
          <p:nvPr/>
        </p:nvSpPr>
        <p:spPr>
          <a:xfrm>
            <a:off x="1493339" y="1266011"/>
            <a:ext cx="121434" cy="121434"/>
          </a:xfrm>
          <a:custGeom>
            <a:avLst/>
            <a:gdLst/>
            <a:ahLst/>
            <a:cxnLst/>
            <a:rect l="l" t="t" r="r" b="b"/>
            <a:pathLst>
              <a:path w="4634" h="4634" extrusionOk="0">
                <a:moveTo>
                  <a:pt x="1" y="0"/>
                </a:moveTo>
                <a:lnTo>
                  <a:pt x="1" y="4633"/>
                </a:lnTo>
                <a:lnTo>
                  <a:pt x="4634" y="4633"/>
                </a:lnTo>
                <a:lnTo>
                  <a:pt x="46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0">
            <a:extLst>
              <a:ext uri="{FF2B5EF4-FFF2-40B4-BE49-F238E27FC236}">
                <a16:creationId xmlns:a16="http://schemas.microsoft.com/office/drawing/2014/main" id="{8CA7A2D1-CD2D-4FDF-9003-741C238B0650}"/>
              </a:ext>
            </a:extLst>
          </p:cNvPr>
          <p:cNvSpPr txBox="1">
            <a:spLocks noGrp="1"/>
          </p:cNvSpPr>
          <p:nvPr>
            <p:ph type="title"/>
          </p:nvPr>
        </p:nvSpPr>
        <p:spPr>
          <a:xfrm>
            <a:off x="1763218" y="980048"/>
            <a:ext cx="5617563" cy="482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3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rPr>
              <a:t>Courses and Certification</a:t>
            </a:r>
            <a:endParaRPr sz="3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endParaRPr>
          </a:p>
        </p:txBody>
      </p:sp>
      <p:graphicFrame>
        <p:nvGraphicFramePr>
          <p:cNvPr id="831" name="Google Shape;831;p30">
            <a:extLst>
              <a:ext uri="{FF2B5EF4-FFF2-40B4-BE49-F238E27FC236}">
                <a16:creationId xmlns:a16="http://schemas.microsoft.com/office/drawing/2014/main" id="{68B1A262-F5EA-ADA8-A7BF-A0A92C55D4CB}"/>
              </a:ext>
            </a:extLst>
          </p:cNvPr>
          <p:cNvGraphicFramePr/>
          <p:nvPr>
            <p:extLst>
              <p:ext uri="{D42A27DB-BD31-4B8C-83A1-F6EECF244321}">
                <p14:modId xmlns:p14="http://schemas.microsoft.com/office/powerpoint/2010/main" val="1231006369"/>
              </p:ext>
            </p:extLst>
          </p:nvPr>
        </p:nvGraphicFramePr>
        <p:xfrm>
          <a:off x="618586" y="1786192"/>
          <a:ext cx="7783680" cy="2667000"/>
        </p:xfrm>
        <a:graphic>
          <a:graphicData uri="http://schemas.openxmlformats.org/drawingml/2006/table">
            <a:tbl>
              <a:tblPr>
                <a:noFill/>
                <a:tableStyleId>{73BA0390-F804-4708-8AF4-147D5C06521C}</a:tableStyleId>
              </a:tblPr>
              <a:tblGrid>
                <a:gridCol w="1541750">
                  <a:extLst>
                    <a:ext uri="{9D8B030D-6E8A-4147-A177-3AD203B41FA5}">
                      <a16:colId xmlns:a16="http://schemas.microsoft.com/office/drawing/2014/main" val="20000"/>
                    </a:ext>
                  </a:extLst>
                </a:gridCol>
                <a:gridCol w="3013135">
                  <a:extLst>
                    <a:ext uri="{9D8B030D-6E8A-4147-A177-3AD203B41FA5}">
                      <a16:colId xmlns:a16="http://schemas.microsoft.com/office/drawing/2014/main" val="20001"/>
                    </a:ext>
                  </a:extLst>
                </a:gridCol>
                <a:gridCol w="1524359">
                  <a:extLst>
                    <a:ext uri="{9D8B030D-6E8A-4147-A177-3AD203B41FA5}">
                      <a16:colId xmlns:a16="http://schemas.microsoft.com/office/drawing/2014/main" val="20002"/>
                    </a:ext>
                  </a:extLst>
                </a:gridCol>
                <a:gridCol w="1704436">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r>
                        <a:rPr lang="en-US" sz="1200" b="1" dirty="0">
                          <a:solidFill>
                            <a:schemeClr val="accent1">
                              <a:lumMod val="40000"/>
                              <a:lumOff val="60000"/>
                            </a:schemeClr>
                          </a:solidFill>
                          <a:latin typeface="Rubik" panose="020B0604020202020204" charset="-79"/>
                          <a:ea typeface="Share Tech"/>
                          <a:cs typeface="Rubik" panose="020B0604020202020204" charset="-79"/>
                          <a:sym typeface="Share Tech"/>
                        </a:rPr>
                        <a:t>BNSP</a:t>
                      </a:r>
                      <a:endParaRPr sz="1200" b="1" dirty="0">
                        <a:solidFill>
                          <a:schemeClr val="accent1">
                            <a:lumMod val="40000"/>
                            <a:lumOff val="60000"/>
                          </a:schemeClr>
                        </a:solidFill>
                        <a:latin typeface="Rubik" panose="020B0604020202020204" charset="-79"/>
                        <a:ea typeface="Share Tech"/>
                        <a:cs typeface="Rubik" panose="020B0604020202020204" charset="-79"/>
                        <a:sym typeface="Share Tech"/>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200" b="1" dirty="0">
                          <a:solidFill>
                            <a:schemeClr val="tx1"/>
                          </a:solidFill>
                          <a:latin typeface="Rubik" panose="020B0604020202020204" charset="-79"/>
                          <a:ea typeface="Maven Pro"/>
                          <a:cs typeface="Rubik" panose="020B0604020202020204" charset="-79"/>
                          <a:sym typeface="Maven Pro"/>
                        </a:rPr>
                        <a:t>Data Analyst</a:t>
                      </a:r>
                      <a:endParaRPr sz="1200" b="1" dirty="0">
                        <a:solidFill>
                          <a:schemeClr val="tx1"/>
                        </a:solidFill>
                        <a:latin typeface="Rubik" panose="020B0604020202020204" charset="-79"/>
                        <a:ea typeface="Maven Pro"/>
                        <a:cs typeface="Rubik" panose="020B0604020202020204" charset="-79"/>
                        <a:sym typeface="Maven Pro"/>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b="1" dirty="0">
                          <a:solidFill>
                            <a:schemeClr val="accent1">
                              <a:lumMod val="40000"/>
                              <a:lumOff val="60000"/>
                            </a:schemeClr>
                          </a:solidFill>
                          <a:latin typeface="Rubik" panose="020B0604020202020204" charset="-79"/>
                          <a:ea typeface="Share Tech"/>
                          <a:cs typeface="Rubik" panose="020B0604020202020204" charset="-79"/>
                          <a:sym typeface="Share Tech"/>
                        </a:rPr>
                        <a:t>Mar 2025</a:t>
                      </a:r>
                      <a:endParaRPr sz="1200" b="1" dirty="0">
                        <a:solidFill>
                          <a:schemeClr val="accent1">
                            <a:lumMod val="40000"/>
                            <a:lumOff val="60000"/>
                          </a:schemeClr>
                        </a:solidFill>
                        <a:latin typeface="Rubik" panose="020B0604020202020204" charset="-79"/>
                        <a:ea typeface="Share Tech"/>
                        <a:cs typeface="Rubik" panose="020B0604020202020204" charset="-79"/>
                        <a:sym typeface="Share Tech"/>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200" b="1" dirty="0">
                          <a:solidFill>
                            <a:schemeClr val="tx1"/>
                          </a:solidFill>
                          <a:latin typeface="Rubik"/>
                          <a:ea typeface="Rubik"/>
                          <a:cs typeface="Rubik"/>
                          <a:sym typeface="Rubik"/>
                          <a:hlinkClick r:id="rId3">
                            <a:extLst>
                              <a:ext uri="{A12FA001-AC4F-418D-AE19-62706E023703}">
                                <ahyp:hlinkClr xmlns:ahyp="http://schemas.microsoft.com/office/drawing/2018/hyperlinkcolor" val="tx"/>
                              </a:ext>
                            </a:extLst>
                          </a:hlinkClick>
                        </a:rPr>
                        <a:t>&lt;link certificate&gt;</a:t>
                      </a:r>
                      <a:endParaRPr sz="1200" b="1" dirty="0">
                        <a:solidFill>
                          <a:schemeClr val="tx1"/>
                        </a:solidFill>
                        <a:latin typeface="Rubik" panose="020B0604020202020204" charset="-79"/>
                        <a:ea typeface="Maven Pro"/>
                        <a:cs typeface="Rubik" panose="020B0604020202020204" charset="-79"/>
                        <a:sym typeface="Maven Pro"/>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US" sz="1200" b="1" dirty="0">
                          <a:solidFill>
                            <a:schemeClr val="accent1">
                              <a:lumMod val="40000"/>
                              <a:lumOff val="60000"/>
                            </a:schemeClr>
                          </a:solidFill>
                          <a:latin typeface="Rubik" panose="020B0604020202020204" charset="-79"/>
                          <a:ea typeface="Share Tech"/>
                          <a:cs typeface="Rubik" panose="020B0604020202020204" charset="-79"/>
                          <a:sym typeface="Share Tech"/>
                        </a:rPr>
                        <a:t>Training Centre</a:t>
                      </a:r>
                      <a:endParaRPr sz="1200" b="1" dirty="0">
                        <a:solidFill>
                          <a:schemeClr val="accent1">
                            <a:lumMod val="40000"/>
                            <a:lumOff val="60000"/>
                          </a:schemeClr>
                        </a:solidFill>
                        <a:latin typeface="Rubik" panose="020B0604020202020204" charset="-79"/>
                        <a:ea typeface="Share Tech"/>
                        <a:cs typeface="Rubik" panose="020B0604020202020204" charset="-79"/>
                        <a:sym typeface="Share Tech"/>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US" sz="1200" b="1" dirty="0">
                          <a:solidFill>
                            <a:schemeClr val="tx1"/>
                          </a:solidFill>
                          <a:latin typeface="Rubik" panose="020B0604020202020204" charset="-79"/>
                          <a:ea typeface="Maven Pro"/>
                          <a:cs typeface="Rubik" panose="020B0604020202020204" charset="-79"/>
                          <a:sym typeface="Maven Pro"/>
                        </a:rPr>
                        <a:t>Certified Data Analyst </a:t>
                      </a:r>
                      <a:endParaRPr sz="1200" b="1" dirty="0">
                        <a:solidFill>
                          <a:schemeClr val="tx1"/>
                        </a:solidFill>
                        <a:latin typeface="Rubik" panose="020B0604020202020204" charset="-79"/>
                        <a:ea typeface="Maven Pro"/>
                        <a:cs typeface="Rubik" panose="020B0604020202020204" charset="-79"/>
                        <a:sym typeface="Maven Pro"/>
                      </a:endParaRPr>
                    </a:p>
                  </a:txBody>
                  <a:tcPr marL="91425" marR="91425" marT="91425" marB="91425"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US" sz="1200" b="1" dirty="0">
                          <a:solidFill>
                            <a:schemeClr val="accent1">
                              <a:lumMod val="40000"/>
                              <a:lumOff val="60000"/>
                            </a:schemeClr>
                          </a:solidFill>
                          <a:latin typeface="Rubik" panose="020B0604020202020204" charset="-79"/>
                          <a:ea typeface="Share Tech"/>
                          <a:cs typeface="Rubik" panose="020B0604020202020204" charset="-79"/>
                          <a:sym typeface="Share Tech"/>
                        </a:rPr>
                        <a:t>Feb 2025</a:t>
                      </a:r>
                      <a:endParaRPr sz="1200" b="1" dirty="0">
                        <a:solidFill>
                          <a:schemeClr val="accent1">
                            <a:lumMod val="40000"/>
                            <a:lumOff val="60000"/>
                          </a:schemeClr>
                        </a:solidFill>
                        <a:latin typeface="Rubik" panose="020B0604020202020204" charset="-79"/>
                        <a:ea typeface="Share Tech"/>
                        <a:cs typeface="Rubik" panose="020B0604020202020204" charset="-79"/>
                        <a:sym typeface="Share Tech"/>
                      </a:endParaRPr>
                    </a:p>
                  </a:txBody>
                  <a:tcPr marL="91425" marR="91425" marT="91425" marB="91425"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200" b="1" dirty="0">
                          <a:solidFill>
                            <a:schemeClr val="tx1"/>
                          </a:solidFill>
                          <a:latin typeface="Rubik"/>
                          <a:ea typeface="Rubik"/>
                          <a:cs typeface="Rubik"/>
                          <a:sym typeface="Rubik"/>
                          <a:hlinkClick r:id="rId4">
                            <a:extLst>
                              <a:ext uri="{A12FA001-AC4F-418D-AE19-62706E023703}">
                                <ahyp:hlinkClr xmlns:ahyp="http://schemas.microsoft.com/office/drawing/2018/hyperlinkcolor" val="tx"/>
                              </a:ext>
                            </a:extLst>
                          </a:hlinkClick>
                        </a:rPr>
                        <a:t>&lt;link certificate&gt;</a:t>
                      </a:r>
                      <a:endParaRPr sz="1200" b="1" dirty="0">
                        <a:solidFill>
                          <a:schemeClr val="tx1"/>
                        </a:solidFill>
                        <a:latin typeface="Rubik" panose="020B0604020202020204" charset="-79"/>
                        <a:ea typeface="Maven Pro"/>
                        <a:cs typeface="Rubik" panose="020B0604020202020204" charset="-79"/>
                        <a:sym typeface="Maven Pro"/>
                      </a:endParaRPr>
                    </a:p>
                  </a:txBody>
                  <a:tcPr marL="91425" marR="91425" marT="91425" marB="91425" anchor="ctr">
                    <a:lnL w="19050" cap="flat" cmpd="sng" algn="ctr">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US" sz="1200" b="1" dirty="0" err="1">
                          <a:solidFill>
                            <a:schemeClr val="accent1">
                              <a:lumMod val="40000"/>
                              <a:lumOff val="60000"/>
                            </a:schemeClr>
                          </a:solidFill>
                          <a:latin typeface="Rubik" panose="020B0604020202020204" charset="-79"/>
                          <a:ea typeface="Share Tech"/>
                          <a:cs typeface="Rubik" panose="020B0604020202020204" charset="-79"/>
                          <a:sym typeface="Share Tech"/>
                        </a:rPr>
                        <a:t>Ousean</a:t>
                      </a:r>
                      <a:endParaRPr sz="1200" b="1" dirty="0">
                        <a:solidFill>
                          <a:schemeClr val="accent1">
                            <a:lumMod val="40000"/>
                            <a:lumOff val="60000"/>
                          </a:schemeClr>
                        </a:solidFill>
                        <a:latin typeface="Rubik" panose="020B0604020202020204" charset="-79"/>
                        <a:ea typeface="Share Tech"/>
                        <a:cs typeface="Rubik" panose="020B0604020202020204" charset="-79"/>
                        <a:sym typeface="Share Tech"/>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US" sz="1200" b="1" dirty="0">
                          <a:solidFill>
                            <a:schemeClr val="tx1"/>
                          </a:solidFill>
                          <a:latin typeface="Rubik" panose="020B0604020202020204" charset="-79"/>
                          <a:ea typeface="Maven Pro"/>
                          <a:cs typeface="Rubik" panose="020B0604020202020204" charset="-79"/>
                          <a:sym typeface="Maven Pro"/>
                        </a:rPr>
                        <a:t>Data Analyst Camp</a:t>
                      </a:r>
                      <a:endParaRPr sz="1200" b="1" dirty="0">
                        <a:solidFill>
                          <a:schemeClr val="tx1"/>
                        </a:solidFill>
                        <a:latin typeface="Rubik" panose="020B0604020202020204" charset="-79"/>
                        <a:ea typeface="Maven Pro"/>
                        <a:cs typeface="Rubik" panose="020B0604020202020204" charset="-79"/>
                        <a:sym typeface="Maven Pro"/>
                      </a:endParaRPr>
                    </a:p>
                  </a:txBody>
                  <a:tcPr marL="91425" marR="91425" marT="91425" marB="91425"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US" sz="1200" b="1" dirty="0">
                          <a:solidFill>
                            <a:schemeClr val="accent1">
                              <a:lumMod val="40000"/>
                              <a:lumOff val="60000"/>
                            </a:schemeClr>
                          </a:solidFill>
                          <a:latin typeface="Rubik" panose="020B0604020202020204" charset="-79"/>
                          <a:ea typeface="Share Tech"/>
                          <a:cs typeface="Rubik" panose="020B0604020202020204" charset="-79"/>
                          <a:sym typeface="Share Tech"/>
                        </a:rPr>
                        <a:t>Mei 2025</a:t>
                      </a:r>
                      <a:endParaRPr sz="1200" b="1" dirty="0">
                        <a:solidFill>
                          <a:schemeClr val="accent1">
                            <a:lumMod val="40000"/>
                            <a:lumOff val="60000"/>
                          </a:schemeClr>
                        </a:solidFill>
                        <a:latin typeface="Rubik" panose="020B0604020202020204" charset="-79"/>
                        <a:ea typeface="Share Tech"/>
                        <a:cs typeface="Rubik" panose="020B0604020202020204" charset="-79"/>
                        <a:sym typeface="Share Tech"/>
                      </a:endParaRPr>
                    </a:p>
                  </a:txBody>
                  <a:tcPr marL="91425" marR="91425" marT="91425" marB="91425"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id-ID" sz="1200" b="1" dirty="0">
                          <a:solidFill>
                            <a:schemeClr val="tx1"/>
                          </a:solidFill>
                          <a:latin typeface="Rubik"/>
                          <a:ea typeface="Rubik"/>
                          <a:cs typeface="Rubik"/>
                          <a:sym typeface="Rubik"/>
                          <a:hlinkClick r:id="rId5">
                            <a:extLst>
                              <a:ext uri="{A12FA001-AC4F-418D-AE19-62706E023703}">
                                <ahyp:hlinkClr xmlns:ahyp="http://schemas.microsoft.com/office/drawing/2018/hyperlinkcolor" val="tx"/>
                              </a:ext>
                            </a:extLst>
                          </a:hlinkClick>
                        </a:rPr>
                        <a:t>&lt;</a:t>
                      </a:r>
                      <a:r>
                        <a:rPr lang="id-ID" sz="1200" b="1" dirty="0" err="1">
                          <a:solidFill>
                            <a:schemeClr val="tx1"/>
                          </a:solidFill>
                          <a:latin typeface="Rubik"/>
                          <a:ea typeface="Rubik"/>
                          <a:cs typeface="Rubik"/>
                          <a:sym typeface="Rubik"/>
                          <a:hlinkClick r:id="rId5">
                            <a:extLst>
                              <a:ext uri="{A12FA001-AC4F-418D-AE19-62706E023703}">
                                <ahyp:hlinkClr xmlns:ahyp="http://schemas.microsoft.com/office/drawing/2018/hyperlinkcolor" val="tx"/>
                              </a:ext>
                            </a:extLst>
                          </a:hlinkClick>
                        </a:rPr>
                        <a:t>link</a:t>
                      </a:r>
                      <a:r>
                        <a:rPr lang="id-ID" sz="1200" b="1" dirty="0">
                          <a:solidFill>
                            <a:schemeClr val="tx1"/>
                          </a:solidFill>
                          <a:latin typeface="Rubik"/>
                          <a:ea typeface="Rubik"/>
                          <a:cs typeface="Rubik"/>
                          <a:sym typeface="Rubik"/>
                          <a:hlinkClick r:id="rId5">
                            <a:extLst>
                              <a:ext uri="{A12FA001-AC4F-418D-AE19-62706E023703}">
                                <ahyp:hlinkClr xmlns:ahyp="http://schemas.microsoft.com/office/drawing/2018/hyperlinkcolor" val="tx"/>
                              </a:ext>
                            </a:extLst>
                          </a:hlinkClick>
                        </a:rPr>
                        <a:t> </a:t>
                      </a:r>
                      <a:r>
                        <a:rPr lang="id-ID" sz="1200" b="1" dirty="0" err="1">
                          <a:solidFill>
                            <a:schemeClr val="tx1"/>
                          </a:solidFill>
                          <a:latin typeface="Rubik"/>
                          <a:ea typeface="Rubik"/>
                          <a:cs typeface="Rubik"/>
                          <a:sym typeface="Rubik"/>
                          <a:hlinkClick r:id="rId5">
                            <a:extLst>
                              <a:ext uri="{A12FA001-AC4F-418D-AE19-62706E023703}">
                                <ahyp:hlinkClr xmlns:ahyp="http://schemas.microsoft.com/office/drawing/2018/hyperlinkcolor" val="tx"/>
                              </a:ext>
                            </a:extLst>
                          </a:hlinkClick>
                        </a:rPr>
                        <a:t>certificate</a:t>
                      </a:r>
                      <a:r>
                        <a:rPr lang="id-ID" sz="1200" b="1" dirty="0">
                          <a:solidFill>
                            <a:schemeClr val="tx1"/>
                          </a:solidFill>
                          <a:latin typeface="Rubik"/>
                          <a:ea typeface="Rubik"/>
                          <a:cs typeface="Rubik"/>
                          <a:sym typeface="Rubik"/>
                          <a:hlinkClick r:id="rId5">
                            <a:extLst>
                              <a:ext uri="{A12FA001-AC4F-418D-AE19-62706E023703}">
                                <ahyp:hlinkClr xmlns:ahyp="http://schemas.microsoft.com/office/drawing/2018/hyperlinkcolor" val="tx"/>
                              </a:ext>
                            </a:extLst>
                          </a:hlinkClick>
                        </a:rPr>
                        <a:t>&gt;</a:t>
                      </a:r>
                      <a:endParaRPr lang="id-ID" sz="1200" b="1" dirty="0">
                        <a:solidFill>
                          <a:schemeClr val="tx1"/>
                        </a:solidFill>
                        <a:latin typeface="Rubik" panose="020B0604020202020204" charset="-79"/>
                        <a:ea typeface="Maven Pro"/>
                        <a:cs typeface="Rubik" panose="020B0604020202020204" charset="-79"/>
                        <a:sym typeface="Maven Pro"/>
                      </a:endParaRPr>
                    </a:p>
                  </a:txBody>
                  <a:tcPr marL="91425" marR="91425" marT="91425" marB="91425" anchor="ctr">
                    <a:lnL w="19050" cap="flat" cmpd="sng" algn="ctr">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tcPr>
                </a:tc>
                <a:extLst>
                  <a:ext uri="{0D108BD9-81ED-4DB2-BD59-A6C34878D82A}">
                    <a16:rowId xmlns:a16="http://schemas.microsoft.com/office/drawing/2014/main" val="2237343088"/>
                  </a:ext>
                </a:extLst>
              </a:tr>
              <a:tr h="381000">
                <a:tc>
                  <a:txBody>
                    <a:bodyPr/>
                    <a:lstStyle/>
                    <a:p>
                      <a:pPr marL="0" lvl="0" indent="0" algn="l" rtl="0">
                        <a:spcBef>
                          <a:spcPts val="0"/>
                        </a:spcBef>
                        <a:spcAft>
                          <a:spcPts val="0"/>
                        </a:spcAft>
                        <a:buNone/>
                      </a:pPr>
                      <a:r>
                        <a:rPr lang="en-US" sz="1200" b="1" dirty="0" err="1">
                          <a:solidFill>
                            <a:schemeClr val="accent1">
                              <a:lumMod val="40000"/>
                              <a:lumOff val="60000"/>
                            </a:schemeClr>
                          </a:solidFill>
                          <a:latin typeface="Rubik" panose="020B0604020202020204" charset="-79"/>
                          <a:ea typeface="Share Tech"/>
                          <a:cs typeface="Rubik" panose="020B0604020202020204" charset="-79"/>
                          <a:sym typeface="Share Tech"/>
                        </a:rPr>
                        <a:t>Dsarea</a:t>
                      </a:r>
                      <a:endParaRPr sz="1200" b="1" dirty="0">
                        <a:solidFill>
                          <a:schemeClr val="accent1">
                            <a:lumMod val="40000"/>
                            <a:lumOff val="60000"/>
                          </a:schemeClr>
                        </a:solidFill>
                        <a:latin typeface="Rubik" panose="020B0604020202020204" charset="-79"/>
                        <a:ea typeface="Share Tech"/>
                        <a:cs typeface="Rubik" panose="020B0604020202020204" charset="-79"/>
                        <a:sym typeface="Share Tech"/>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200" b="1" dirty="0">
                          <a:solidFill>
                            <a:schemeClr val="tx1"/>
                          </a:solidFill>
                          <a:latin typeface="Rubik" panose="020B0604020202020204" charset="-79"/>
                          <a:ea typeface="Maven Pro"/>
                          <a:cs typeface="Rubik" panose="020B0604020202020204" charset="-79"/>
                          <a:sym typeface="Maven Pro"/>
                        </a:rPr>
                        <a:t>Fullstack Data Analyst</a:t>
                      </a:r>
                      <a:endParaRPr sz="1200" b="1" dirty="0">
                        <a:solidFill>
                          <a:schemeClr val="tx1"/>
                        </a:solidFill>
                        <a:latin typeface="Rubik" panose="020B0604020202020204" charset="-79"/>
                        <a:ea typeface="Maven Pro"/>
                        <a:cs typeface="Rubik" panose="020B0604020202020204" charset="-79"/>
                        <a:sym typeface="Maven Pro"/>
                      </a:endParaRPr>
                    </a:p>
                  </a:txBody>
                  <a:tcPr marL="91425" marR="91425" marT="91425" marB="91425"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b="1" dirty="0">
                          <a:solidFill>
                            <a:schemeClr val="accent1">
                              <a:lumMod val="40000"/>
                              <a:lumOff val="60000"/>
                            </a:schemeClr>
                          </a:solidFill>
                          <a:latin typeface="Rubik" panose="020B0604020202020204" charset="-79"/>
                          <a:ea typeface="Share Tech"/>
                          <a:cs typeface="Rubik" panose="020B0604020202020204" charset="-79"/>
                          <a:sym typeface="Share Tech"/>
                        </a:rPr>
                        <a:t>May 2025</a:t>
                      </a:r>
                      <a:endParaRPr sz="1200" b="1" dirty="0">
                        <a:solidFill>
                          <a:schemeClr val="accent1">
                            <a:lumMod val="40000"/>
                            <a:lumOff val="60000"/>
                          </a:schemeClr>
                        </a:solidFill>
                        <a:latin typeface="Rubik" panose="020B0604020202020204" charset="-79"/>
                        <a:ea typeface="Share Tech"/>
                        <a:cs typeface="Rubik" panose="020B0604020202020204" charset="-79"/>
                        <a:sym typeface="Share Tech"/>
                      </a:endParaRPr>
                    </a:p>
                  </a:txBody>
                  <a:tcPr marL="91425" marR="91425" marT="91425" marB="91425"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kumimoji="0" lang="en" sz="1200" b="1" i="0" u="none" strike="noStrike" kern="0" cap="none" spc="0" normalizeH="0" baseline="0" noProof="0" dirty="0">
                          <a:ln>
                            <a:noFill/>
                          </a:ln>
                          <a:solidFill>
                            <a:schemeClr val="tx1"/>
                          </a:solidFill>
                          <a:effectLst/>
                          <a:uLnTx/>
                          <a:uFillTx/>
                          <a:latin typeface="Rubik"/>
                          <a:ea typeface="Rubik"/>
                          <a:cs typeface="Rubik"/>
                          <a:sym typeface="Rubik"/>
                          <a:hlinkClick r:id="rId6">
                            <a:extLst>
                              <a:ext uri="{A12FA001-AC4F-418D-AE19-62706E023703}">
                                <ahyp:hlinkClr xmlns:ahyp="http://schemas.microsoft.com/office/drawing/2018/hyperlinkcolor" val="tx"/>
                              </a:ext>
                            </a:extLst>
                          </a:hlinkClick>
                        </a:rPr>
                        <a:t>&lt;link certificate&gt;</a:t>
                      </a:r>
                      <a:endParaRPr sz="1200" b="1" dirty="0">
                        <a:solidFill>
                          <a:schemeClr val="tx1"/>
                        </a:solidFill>
                        <a:latin typeface="Rubik" panose="020B0604020202020204" charset="-79"/>
                        <a:ea typeface="Maven Pro"/>
                        <a:cs typeface="Rubik" panose="020B0604020202020204" charset="-79"/>
                        <a:sym typeface="Maven Pro"/>
                      </a:endParaRPr>
                    </a:p>
                  </a:txBody>
                  <a:tcPr marL="91425" marR="91425" marT="91425" marB="91425" anchor="ctr">
                    <a:lnL w="19050" cap="flat" cmpd="sng" algn="ctr">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949428631"/>
                  </a:ext>
                </a:extLst>
              </a:tr>
              <a:tr h="381000">
                <a:tc>
                  <a:txBody>
                    <a:bodyPr/>
                    <a:lstStyle/>
                    <a:p>
                      <a:pPr marL="0" lvl="0" indent="0" algn="l" rtl="0">
                        <a:spcBef>
                          <a:spcPts val="0"/>
                        </a:spcBef>
                        <a:spcAft>
                          <a:spcPts val="0"/>
                        </a:spcAft>
                        <a:buNone/>
                      </a:pPr>
                      <a:r>
                        <a:rPr lang="en-US" sz="1200" b="1" dirty="0" err="1">
                          <a:solidFill>
                            <a:schemeClr val="accent1">
                              <a:lumMod val="40000"/>
                              <a:lumOff val="60000"/>
                            </a:schemeClr>
                          </a:solidFill>
                          <a:latin typeface="Rubik" panose="020B0604020202020204" charset="-79"/>
                          <a:ea typeface="Share Tech"/>
                          <a:cs typeface="Rubik" panose="020B0604020202020204" charset="-79"/>
                          <a:sym typeface="Share Tech"/>
                        </a:rPr>
                        <a:t>Myskill</a:t>
                      </a:r>
                      <a:endParaRPr sz="1200" b="1" dirty="0">
                        <a:solidFill>
                          <a:schemeClr val="accent1">
                            <a:lumMod val="40000"/>
                            <a:lumOff val="60000"/>
                          </a:schemeClr>
                        </a:solidFill>
                        <a:latin typeface="Rubik" panose="020B0604020202020204" charset="-79"/>
                        <a:ea typeface="Share Tech"/>
                        <a:cs typeface="Rubik" panose="020B0604020202020204" charset="-79"/>
                        <a:sym typeface="Share Tech"/>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200" b="1" dirty="0">
                          <a:solidFill>
                            <a:schemeClr val="tx1"/>
                          </a:solidFill>
                          <a:latin typeface="Rubik" panose="020B0604020202020204" charset="-79"/>
                          <a:ea typeface="Maven Pro"/>
                          <a:cs typeface="Rubik" panose="020B0604020202020204" charset="-79"/>
                          <a:sym typeface="Maven Pro"/>
                        </a:rPr>
                        <a:t>Fullstack Microsoft Excel</a:t>
                      </a:r>
                      <a:endParaRPr sz="1200" b="1" dirty="0">
                        <a:solidFill>
                          <a:schemeClr val="tx1"/>
                        </a:solidFill>
                        <a:latin typeface="Rubik" panose="020B0604020202020204" charset="-79"/>
                        <a:ea typeface="Maven Pro"/>
                        <a:cs typeface="Rubik" panose="020B0604020202020204" charset="-79"/>
                        <a:sym typeface="Maven Pro"/>
                      </a:endParaRPr>
                    </a:p>
                  </a:txBody>
                  <a:tcPr marL="91425" marR="91425" marT="91425" marB="91425"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US" sz="1200" b="1" dirty="0">
                          <a:solidFill>
                            <a:schemeClr val="accent1">
                              <a:lumMod val="40000"/>
                              <a:lumOff val="60000"/>
                            </a:schemeClr>
                          </a:solidFill>
                          <a:latin typeface="Rubik" panose="020B0604020202020204" charset="-79"/>
                          <a:ea typeface="Share Tech"/>
                          <a:cs typeface="Rubik" panose="020B0604020202020204" charset="-79"/>
                          <a:sym typeface="Share Tech"/>
                        </a:rPr>
                        <a:t>Jan 2025</a:t>
                      </a:r>
                      <a:endParaRPr sz="1200" b="1" dirty="0">
                        <a:solidFill>
                          <a:schemeClr val="accent1">
                            <a:lumMod val="40000"/>
                            <a:lumOff val="60000"/>
                          </a:schemeClr>
                        </a:solidFill>
                        <a:latin typeface="Rubik" panose="020B0604020202020204" charset="-79"/>
                        <a:ea typeface="Share Tech"/>
                        <a:cs typeface="Rubik" panose="020B0604020202020204" charset="-79"/>
                        <a:sym typeface="Share Tech"/>
                      </a:endParaRPr>
                    </a:p>
                  </a:txBody>
                  <a:tcPr marL="91425" marR="91425" marT="91425" marB="91425"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kumimoji="0" lang="en" sz="1200" b="1" i="0" u="none" strike="noStrike" kern="0" cap="none" spc="0" normalizeH="0" baseline="0" noProof="0" dirty="0">
                          <a:ln>
                            <a:noFill/>
                          </a:ln>
                          <a:solidFill>
                            <a:schemeClr val="tx1"/>
                          </a:solidFill>
                          <a:effectLst/>
                          <a:uLnTx/>
                          <a:uFillTx/>
                          <a:latin typeface="Rubik"/>
                          <a:ea typeface="Rubik"/>
                          <a:cs typeface="Rubik"/>
                          <a:sym typeface="Rubik"/>
                          <a:hlinkClick r:id="rId7">
                            <a:extLst>
                              <a:ext uri="{A12FA001-AC4F-418D-AE19-62706E023703}">
                                <ahyp:hlinkClr xmlns:ahyp="http://schemas.microsoft.com/office/drawing/2018/hyperlinkcolor" val="tx"/>
                              </a:ext>
                            </a:extLst>
                          </a:hlinkClick>
                        </a:rPr>
                        <a:t>&lt;link certificate&gt;</a:t>
                      </a:r>
                      <a:endParaRPr sz="1200" b="1" dirty="0">
                        <a:solidFill>
                          <a:schemeClr val="tx1"/>
                        </a:solidFill>
                        <a:latin typeface="Rubik" panose="020B0604020202020204" charset="-79"/>
                        <a:ea typeface="Maven Pro"/>
                        <a:cs typeface="Rubik" panose="020B0604020202020204" charset="-79"/>
                        <a:sym typeface="Maven Pro"/>
                      </a:endParaRPr>
                    </a:p>
                  </a:txBody>
                  <a:tcPr marL="91425" marR="91425" marT="91425" marB="91425" anchor="ctr">
                    <a:lnL w="19050" cap="flat" cmpd="sng" algn="ctr">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US" sz="1200" b="1" dirty="0">
                          <a:solidFill>
                            <a:schemeClr val="accent1">
                              <a:lumMod val="40000"/>
                              <a:lumOff val="60000"/>
                            </a:schemeClr>
                          </a:solidFill>
                          <a:latin typeface="Rubik" panose="020B0604020202020204" charset="-79"/>
                          <a:ea typeface="Share Tech"/>
                          <a:cs typeface="Rubik" panose="020B0604020202020204" charset="-79"/>
                          <a:sym typeface="Share Tech"/>
                        </a:rPr>
                        <a:t>Bossexcel.id</a:t>
                      </a:r>
                      <a:endParaRPr sz="1200" b="1" dirty="0">
                        <a:solidFill>
                          <a:schemeClr val="accent1">
                            <a:lumMod val="40000"/>
                            <a:lumOff val="60000"/>
                          </a:schemeClr>
                        </a:solidFill>
                        <a:latin typeface="Rubik" panose="020B0604020202020204" charset="-79"/>
                        <a:ea typeface="Share Tech"/>
                        <a:cs typeface="Rubik" panose="020B0604020202020204" charset="-79"/>
                        <a:sym typeface="Share Tech"/>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US" sz="1200" b="1" dirty="0">
                          <a:solidFill>
                            <a:schemeClr val="tx1"/>
                          </a:solidFill>
                          <a:latin typeface="Rubik" panose="020B0604020202020204" charset="-79"/>
                          <a:ea typeface="Maven Pro"/>
                          <a:cs typeface="Rubik" panose="020B0604020202020204" charset="-79"/>
                          <a:sym typeface="Maven Pro"/>
                        </a:rPr>
                        <a:t>Excel Dashboard Interactive</a:t>
                      </a:r>
                      <a:endParaRPr sz="1200" b="1" dirty="0">
                        <a:solidFill>
                          <a:schemeClr val="tx1"/>
                        </a:solidFill>
                        <a:latin typeface="Rubik" panose="020B0604020202020204" charset="-79"/>
                        <a:ea typeface="Maven Pro"/>
                        <a:cs typeface="Rubik" panose="020B0604020202020204" charset="-79"/>
                        <a:sym typeface="Maven Pro"/>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US" sz="1200" b="1" dirty="0">
                          <a:solidFill>
                            <a:schemeClr val="accent1">
                              <a:lumMod val="40000"/>
                              <a:lumOff val="60000"/>
                            </a:schemeClr>
                          </a:solidFill>
                          <a:latin typeface="Rubik" panose="020B0604020202020204" charset="-79"/>
                          <a:ea typeface="Share Tech"/>
                          <a:cs typeface="Rubik" panose="020B0604020202020204" charset="-79"/>
                          <a:sym typeface="Share Tech"/>
                        </a:rPr>
                        <a:t>Feb 2025</a:t>
                      </a:r>
                      <a:endParaRPr sz="1200" b="1" dirty="0">
                        <a:solidFill>
                          <a:schemeClr val="accent1">
                            <a:lumMod val="40000"/>
                            <a:lumOff val="60000"/>
                          </a:schemeClr>
                        </a:solidFill>
                        <a:latin typeface="Rubik" panose="020B0604020202020204" charset="-79"/>
                        <a:ea typeface="Share Tech"/>
                        <a:cs typeface="Rubik" panose="020B0604020202020204" charset="-79"/>
                        <a:sym typeface="Share Tech"/>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kumimoji="0" lang="en" sz="1200" b="1" i="0" u="none" strike="noStrike" kern="0" cap="none" spc="0" normalizeH="0" baseline="0" noProof="0" dirty="0">
                          <a:ln>
                            <a:noFill/>
                          </a:ln>
                          <a:solidFill>
                            <a:schemeClr val="tx1"/>
                          </a:solidFill>
                          <a:effectLst/>
                          <a:uLnTx/>
                          <a:uFillTx/>
                          <a:latin typeface="Rubik"/>
                          <a:ea typeface="Rubik"/>
                          <a:cs typeface="Rubik"/>
                          <a:sym typeface="Rubik"/>
                          <a:hlinkClick r:id="rId8">
                            <a:extLst>
                              <a:ext uri="{A12FA001-AC4F-418D-AE19-62706E023703}">
                                <ahyp:hlinkClr xmlns:ahyp="http://schemas.microsoft.com/office/drawing/2018/hyperlinkcolor" val="tx"/>
                              </a:ext>
                            </a:extLst>
                          </a:hlinkClick>
                        </a:rPr>
                        <a:t>&lt;link certificate&gt;</a:t>
                      </a:r>
                      <a:endParaRPr sz="1200" b="1" dirty="0">
                        <a:solidFill>
                          <a:schemeClr val="tx1"/>
                        </a:solidFill>
                        <a:latin typeface="Rubik" panose="020B0604020202020204" charset="-79"/>
                        <a:ea typeface="Maven Pro"/>
                        <a:cs typeface="Rubik" panose="020B0604020202020204" charset="-79"/>
                        <a:sym typeface="Maven Pro"/>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US" sz="1200" b="1" dirty="0" err="1">
                          <a:solidFill>
                            <a:schemeClr val="accent1">
                              <a:lumMod val="40000"/>
                              <a:lumOff val="60000"/>
                            </a:schemeClr>
                          </a:solidFill>
                          <a:latin typeface="Rubik" panose="020B0604020202020204" charset="-79"/>
                          <a:ea typeface="Share Tech"/>
                          <a:cs typeface="Rubik" panose="020B0604020202020204" charset="-79"/>
                          <a:sym typeface="Share Tech"/>
                        </a:rPr>
                        <a:t>RevoU</a:t>
                      </a:r>
                      <a:endParaRPr sz="1200" b="1" dirty="0">
                        <a:solidFill>
                          <a:schemeClr val="accent1">
                            <a:lumMod val="40000"/>
                            <a:lumOff val="60000"/>
                          </a:schemeClr>
                        </a:solidFill>
                        <a:latin typeface="Rubik" panose="020B0604020202020204" charset="-79"/>
                        <a:ea typeface="Share Tech"/>
                        <a:cs typeface="Rubik" panose="020B0604020202020204" charset="-79"/>
                        <a:sym typeface="Share Tech"/>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200" b="1" dirty="0">
                          <a:solidFill>
                            <a:schemeClr val="tx1"/>
                          </a:solidFill>
                          <a:latin typeface="Rubik" panose="020B0604020202020204" charset="-79"/>
                          <a:ea typeface="Maven Pro"/>
                          <a:cs typeface="Rubik" panose="020B0604020202020204" charset="-79"/>
                          <a:sym typeface="Maven Pro"/>
                        </a:rPr>
                        <a:t>Intro to Data Analytics</a:t>
                      </a:r>
                      <a:endParaRPr sz="1200" b="1" dirty="0">
                        <a:solidFill>
                          <a:schemeClr val="tx1"/>
                        </a:solidFill>
                        <a:latin typeface="Rubik" panose="020B0604020202020204" charset="-79"/>
                        <a:ea typeface="Maven Pro"/>
                        <a:cs typeface="Rubik" panose="020B0604020202020204" charset="-79"/>
                        <a:sym typeface="Maven Pro"/>
                      </a:endParaRPr>
                    </a:p>
                  </a:txBody>
                  <a:tcPr marL="91425" marR="91425" marT="91425" marB="91425"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b="1" dirty="0">
                          <a:solidFill>
                            <a:schemeClr val="accent1">
                              <a:lumMod val="40000"/>
                              <a:lumOff val="60000"/>
                            </a:schemeClr>
                          </a:solidFill>
                          <a:latin typeface="Rubik" panose="020B0604020202020204" charset="-79"/>
                          <a:ea typeface="Share Tech"/>
                          <a:cs typeface="Rubik" panose="020B0604020202020204" charset="-79"/>
                          <a:sym typeface="Share Tech"/>
                        </a:rPr>
                        <a:t>Mar 2025</a:t>
                      </a:r>
                      <a:endParaRPr sz="1200" b="1" dirty="0">
                        <a:solidFill>
                          <a:schemeClr val="accent1">
                            <a:lumMod val="40000"/>
                            <a:lumOff val="60000"/>
                          </a:schemeClr>
                        </a:solidFill>
                        <a:latin typeface="Rubik" panose="020B0604020202020204" charset="-79"/>
                        <a:ea typeface="Share Tech"/>
                        <a:cs typeface="Rubik" panose="020B0604020202020204" charset="-79"/>
                        <a:sym typeface="Share Tech"/>
                      </a:endParaRPr>
                    </a:p>
                  </a:txBody>
                  <a:tcPr marL="91425" marR="91425" marT="91425" marB="91425"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kumimoji="0" lang="en" sz="1200" b="1" i="0" u="none" strike="noStrike" kern="0" cap="none" spc="0" normalizeH="0" baseline="0" noProof="0" dirty="0">
                          <a:ln>
                            <a:noFill/>
                          </a:ln>
                          <a:solidFill>
                            <a:schemeClr val="tx1"/>
                          </a:solidFill>
                          <a:effectLst/>
                          <a:uLnTx/>
                          <a:uFillTx/>
                          <a:latin typeface="Rubik"/>
                          <a:ea typeface="Rubik"/>
                          <a:cs typeface="Rubik"/>
                          <a:sym typeface="Rubik"/>
                          <a:hlinkClick r:id="rId9">
                            <a:extLst>
                              <a:ext uri="{A12FA001-AC4F-418D-AE19-62706E023703}">
                                <ahyp:hlinkClr xmlns:ahyp="http://schemas.microsoft.com/office/drawing/2018/hyperlinkcolor" val="tx"/>
                              </a:ext>
                            </a:extLst>
                          </a:hlinkClick>
                        </a:rPr>
                        <a:t>&lt;link certificate&gt;</a:t>
                      </a:r>
                      <a:endParaRPr sz="1200" b="1" dirty="0">
                        <a:solidFill>
                          <a:schemeClr val="tx1"/>
                        </a:solidFill>
                        <a:latin typeface="Rubik" panose="020B0604020202020204" charset="-79"/>
                        <a:ea typeface="Maven Pro"/>
                        <a:cs typeface="Rubik" panose="020B0604020202020204" charset="-79"/>
                        <a:sym typeface="Maven Pro"/>
                      </a:endParaRPr>
                    </a:p>
                  </a:txBody>
                  <a:tcPr marL="91425" marR="91425" marT="91425" marB="91425" anchor="ctr">
                    <a:lnL w="19050" cap="flat" cmpd="sng" algn="ctr">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pic>
        <p:nvPicPr>
          <p:cNvPr id="20" name="Google Shape;119;g23ec2985a68_1_33">
            <a:extLst>
              <a:ext uri="{FF2B5EF4-FFF2-40B4-BE49-F238E27FC236}">
                <a16:creationId xmlns:a16="http://schemas.microsoft.com/office/drawing/2014/main" id="{E5A66FEE-AA5D-275D-7021-DC2B5A1FDF95}"/>
              </a:ext>
            </a:extLst>
          </p:cNvPr>
          <p:cNvPicPr preferRelativeResize="0"/>
          <p:nvPr/>
        </p:nvPicPr>
        <p:blipFill rotWithShape="1">
          <a:blip r:embed="rId10">
            <a:alphaModFix/>
          </a:blip>
          <a:srcRect t="5658" b="5649"/>
          <a:stretch/>
        </p:blipFill>
        <p:spPr>
          <a:xfrm>
            <a:off x="7317600" y="185625"/>
            <a:ext cx="1399902" cy="541300"/>
          </a:xfrm>
          <a:prstGeom prst="snip2DiagRect">
            <a:avLst/>
          </a:prstGeom>
          <a:solidFill>
            <a:schemeClr val="tx1"/>
          </a:solidFill>
          <a:ln>
            <a:noFill/>
          </a:ln>
        </p:spPr>
      </p:pic>
    </p:spTree>
    <p:extLst>
      <p:ext uri="{BB962C8B-B14F-4D97-AF65-F5344CB8AC3E}">
        <p14:creationId xmlns:p14="http://schemas.microsoft.com/office/powerpoint/2010/main" val="29663501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grpSp>
        <p:nvGrpSpPr>
          <p:cNvPr id="174" name="Google Shape;174;p14"/>
          <p:cNvGrpSpPr/>
          <p:nvPr/>
        </p:nvGrpSpPr>
        <p:grpSpPr>
          <a:xfrm>
            <a:off x="7099249" y="2207971"/>
            <a:ext cx="80476" cy="2708957"/>
            <a:chOff x="5260692" y="676553"/>
            <a:chExt cx="80476" cy="2708957"/>
          </a:xfrm>
        </p:grpSpPr>
        <p:sp>
          <p:nvSpPr>
            <p:cNvPr id="175" name="Google Shape;175;p14"/>
            <p:cNvSpPr/>
            <p:nvPr/>
          </p:nvSpPr>
          <p:spPr>
            <a:xfrm>
              <a:off x="5260692" y="3305034"/>
              <a:ext cx="80476" cy="80476"/>
            </a:xfrm>
            <a:custGeom>
              <a:avLst/>
              <a:gdLst/>
              <a:ahLst/>
              <a:cxnLst/>
              <a:rect l="l" t="t" r="r" b="b"/>
              <a:pathLst>
                <a:path w="3071" h="3071" extrusionOk="0">
                  <a:moveTo>
                    <a:pt x="1" y="1"/>
                  </a:moveTo>
                  <a:lnTo>
                    <a:pt x="1" y="3071"/>
                  </a:lnTo>
                  <a:lnTo>
                    <a:pt x="3071" y="3071"/>
                  </a:lnTo>
                  <a:lnTo>
                    <a:pt x="30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4"/>
            <p:cNvSpPr/>
            <p:nvPr/>
          </p:nvSpPr>
          <p:spPr>
            <a:xfrm>
              <a:off x="5296692" y="676553"/>
              <a:ext cx="8464" cy="2519663"/>
            </a:xfrm>
            <a:custGeom>
              <a:avLst/>
              <a:gdLst/>
              <a:ahLst/>
              <a:cxnLst/>
              <a:rect l="l" t="t" r="r" b="b"/>
              <a:pathLst>
                <a:path w="323" h="96152" extrusionOk="0">
                  <a:moveTo>
                    <a:pt x="166" y="1"/>
                  </a:moveTo>
                  <a:lnTo>
                    <a:pt x="1" y="96151"/>
                  </a:lnTo>
                  <a:lnTo>
                    <a:pt x="322" y="96151"/>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14"/>
          <p:cNvSpPr txBox="1">
            <a:spLocks noGrp="1"/>
          </p:cNvSpPr>
          <p:nvPr>
            <p:ph type="ctrTitle"/>
          </p:nvPr>
        </p:nvSpPr>
        <p:spPr>
          <a:xfrm>
            <a:off x="1425656" y="1104408"/>
            <a:ext cx="3569566" cy="562855"/>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3000" b="1" dirty="0">
                <a:ln w="10160">
                  <a:noFill/>
                  <a:prstDash val="solid"/>
                </a:ln>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rPr>
              <a:t>About Company</a:t>
            </a:r>
            <a:endParaRPr sz="3000" b="1" dirty="0">
              <a:ln w="10160">
                <a:noFill/>
                <a:prstDash val="solid"/>
              </a:ln>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endParaRPr>
          </a:p>
        </p:txBody>
      </p:sp>
      <p:sp>
        <p:nvSpPr>
          <p:cNvPr id="159" name="Google Shape;159;p14"/>
          <p:cNvSpPr/>
          <p:nvPr/>
        </p:nvSpPr>
        <p:spPr>
          <a:xfrm>
            <a:off x="6353748" y="475972"/>
            <a:ext cx="121434" cy="121434"/>
          </a:xfrm>
          <a:custGeom>
            <a:avLst/>
            <a:gdLst/>
            <a:ahLst/>
            <a:cxnLst/>
            <a:rect l="l" t="t" r="r" b="b"/>
            <a:pathLst>
              <a:path w="4634" h="4634" extrusionOk="0">
                <a:moveTo>
                  <a:pt x="1" y="0"/>
                </a:moveTo>
                <a:lnTo>
                  <a:pt x="1" y="4633"/>
                </a:lnTo>
                <a:lnTo>
                  <a:pt x="4634" y="4633"/>
                </a:lnTo>
                <a:lnTo>
                  <a:pt x="46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4"/>
          <p:cNvSpPr/>
          <p:nvPr/>
        </p:nvSpPr>
        <p:spPr>
          <a:xfrm>
            <a:off x="6829234" y="3495813"/>
            <a:ext cx="133275" cy="133275"/>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chemeClr val="accent1"/>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4"/>
          <p:cNvSpPr/>
          <p:nvPr/>
        </p:nvSpPr>
        <p:spPr>
          <a:xfrm>
            <a:off x="8055557" y="1344311"/>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4"/>
          <p:cNvSpPr/>
          <p:nvPr/>
        </p:nvSpPr>
        <p:spPr>
          <a:xfrm>
            <a:off x="6228684" y="3195495"/>
            <a:ext cx="119993" cy="119966"/>
          </a:xfrm>
          <a:custGeom>
            <a:avLst/>
            <a:gdLst/>
            <a:ahLst/>
            <a:cxnLst/>
            <a:rect l="l" t="t" r="r" b="b"/>
            <a:pathLst>
              <a:path w="4579" h="4578" extrusionOk="0">
                <a:moveTo>
                  <a:pt x="1" y="0"/>
                </a:moveTo>
                <a:lnTo>
                  <a:pt x="1" y="4578"/>
                </a:lnTo>
                <a:lnTo>
                  <a:pt x="4578" y="4578"/>
                </a:lnTo>
                <a:lnTo>
                  <a:pt x="4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4"/>
          <p:cNvSpPr/>
          <p:nvPr/>
        </p:nvSpPr>
        <p:spPr>
          <a:xfrm>
            <a:off x="6674183" y="-9840"/>
            <a:ext cx="119993" cy="119993"/>
          </a:xfrm>
          <a:custGeom>
            <a:avLst/>
            <a:gdLst/>
            <a:ahLst/>
            <a:cxnLst/>
            <a:rect l="l" t="t" r="r" b="b"/>
            <a:pathLst>
              <a:path w="4579" h="4579" extrusionOk="0">
                <a:moveTo>
                  <a:pt x="0" y="1"/>
                </a:moveTo>
                <a:lnTo>
                  <a:pt x="0" y="4578"/>
                </a:lnTo>
                <a:lnTo>
                  <a:pt x="4578" y="4578"/>
                </a:lnTo>
                <a:lnTo>
                  <a:pt x="45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64" name="Google Shape;164;p14"/>
          <p:cNvGrpSpPr/>
          <p:nvPr/>
        </p:nvGrpSpPr>
        <p:grpSpPr>
          <a:xfrm>
            <a:off x="6500895" y="3643731"/>
            <a:ext cx="121434" cy="1073147"/>
            <a:chOff x="6232314" y="3696331"/>
            <a:chExt cx="121434" cy="1073147"/>
          </a:xfrm>
        </p:grpSpPr>
        <p:sp>
          <p:nvSpPr>
            <p:cNvPr id="165" name="Google Shape;165;p14"/>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4"/>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 name="Google Shape;167;p14"/>
          <p:cNvGrpSpPr/>
          <p:nvPr/>
        </p:nvGrpSpPr>
        <p:grpSpPr>
          <a:xfrm>
            <a:off x="6608011" y="1054827"/>
            <a:ext cx="133252" cy="1952377"/>
            <a:chOff x="6780548" y="337714"/>
            <a:chExt cx="133252" cy="1952377"/>
          </a:xfrm>
        </p:grpSpPr>
        <p:sp>
          <p:nvSpPr>
            <p:cNvPr id="168" name="Google Shape;168;p14"/>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4"/>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170;p14"/>
          <p:cNvGrpSpPr/>
          <p:nvPr/>
        </p:nvGrpSpPr>
        <p:grpSpPr>
          <a:xfrm>
            <a:off x="7279111" y="233876"/>
            <a:ext cx="199237" cy="2828935"/>
            <a:chOff x="1608717" y="1280046"/>
            <a:chExt cx="199237" cy="2828935"/>
          </a:xfrm>
        </p:grpSpPr>
        <p:sp>
          <p:nvSpPr>
            <p:cNvPr id="171" name="Google Shape;171;p14"/>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4"/>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4"/>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4"/>
          <p:cNvSpPr/>
          <p:nvPr/>
        </p:nvSpPr>
        <p:spPr>
          <a:xfrm>
            <a:off x="7670738" y="2784681"/>
            <a:ext cx="8464" cy="1689096"/>
          </a:xfrm>
          <a:custGeom>
            <a:avLst/>
            <a:gdLst/>
            <a:ahLst/>
            <a:cxnLst/>
            <a:rect l="l" t="t" r="r" b="b"/>
            <a:pathLst>
              <a:path w="323" h="64457" extrusionOk="0">
                <a:moveTo>
                  <a:pt x="157" y="1"/>
                </a:moveTo>
                <a:lnTo>
                  <a:pt x="0" y="64456"/>
                </a:lnTo>
                <a:lnTo>
                  <a:pt x="322" y="64456"/>
                </a:lnTo>
                <a:lnTo>
                  <a:pt x="1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 name="Google Shape;178;p14"/>
          <p:cNvGrpSpPr/>
          <p:nvPr/>
        </p:nvGrpSpPr>
        <p:grpSpPr>
          <a:xfrm>
            <a:off x="8008096" y="2108910"/>
            <a:ext cx="199001" cy="2139769"/>
            <a:chOff x="8008096" y="2108910"/>
            <a:chExt cx="199001" cy="2139769"/>
          </a:xfrm>
        </p:grpSpPr>
        <p:sp>
          <p:nvSpPr>
            <p:cNvPr id="179" name="Google Shape;179;p14"/>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4"/>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 name="Google Shape;181;p14"/>
          <p:cNvGrpSpPr/>
          <p:nvPr/>
        </p:nvGrpSpPr>
        <p:grpSpPr>
          <a:xfrm>
            <a:off x="6475182" y="1027529"/>
            <a:ext cx="199001" cy="867198"/>
            <a:chOff x="4475150" y="4052605"/>
            <a:chExt cx="199001" cy="867198"/>
          </a:xfrm>
        </p:grpSpPr>
        <p:sp>
          <p:nvSpPr>
            <p:cNvPr id="182" name="Google Shape;182;p14"/>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4"/>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4"/>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 name="Google Shape;185;p14"/>
          <p:cNvSpPr/>
          <p:nvPr/>
        </p:nvSpPr>
        <p:spPr>
          <a:xfrm>
            <a:off x="8807185" y="4719596"/>
            <a:ext cx="133275" cy="133275"/>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chemeClr val="accent1"/>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30" name="Picture 6" descr="Keunggulan Kimia Farma Mobile Solusi Kesehatan untuk Masyarakat">
            <a:extLst>
              <a:ext uri="{FF2B5EF4-FFF2-40B4-BE49-F238E27FC236}">
                <a16:creationId xmlns:a16="http://schemas.microsoft.com/office/drawing/2014/main" id="{72BC92F7-5D4E-EA31-3282-D2DBE9760DE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0121" r="30121"/>
          <a:stretch/>
        </p:blipFill>
        <p:spPr bwMode="auto">
          <a:xfrm>
            <a:off x="7335622" y="2319674"/>
            <a:ext cx="2185181" cy="2185181"/>
          </a:xfrm>
          <a:prstGeom prst="ellipse">
            <a:avLst/>
          </a:prstGeom>
          <a:noFill/>
          <a:extLst>
            <a:ext uri="{909E8E84-426E-40DD-AFC4-6F175D3DCCD1}">
              <a14:hiddenFill xmlns:a14="http://schemas.microsoft.com/office/drawing/2010/main">
                <a:solidFill>
                  <a:srgbClr val="FFFFFF"/>
                </a:solidFill>
              </a14:hiddenFill>
            </a:ext>
          </a:extLst>
        </p:spPr>
      </p:pic>
      <p:pic>
        <p:nvPicPr>
          <p:cNvPr id="1026" name="Picture 2" descr="Kimia Farma | PT Kimia Farma Apotek">
            <a:extLst>
              <a:ext uri="{FF2B5EF4-FFF2-40B4-BE49-F238E27FC236}">
                <a16:creationId xmlns:a16="http://schemas.microsoft.com/office/drawing/2014/main" id="{33F25564-0180-4A71-934B-FE14E5C200F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62016" y="33595"/>
            <a:ext cx="2981983" cy="2692760"/>
          </a:xfrm>
          <a:prstGeom prst="teardrop">
            <a:avLst/>
          </a:prstGeom>
          <a:noFill/>
          <a:extLst>
            <a:ext uri="{909E8E84-426E-40DD-AFC4-6F175D3DCCD1}">
              <a14:hiddenFill xmlns:a14="http://schemas.microsoft.com/office/drawing/2010/main">
                <a:solidFill>
                  <a:srgbClr val="FFFFFF"/>
                </a:solidFill>
              </a14:hiddenFill>
            </a:ext>
          </a:extLst>
        </p:spPr>
      </p:pic>
      <p:pic>
        <p:nvPicPr>
          <p:cNvPr id="9" name="Google Shape;61;p1">
            <a:extLst>
              <a:ext uri="{FF2B5EF4-FFF2-40B4-BE49-F238E27FC236}">
                <a16:creationId xmlns:a16="http://schemas.microsoft.com/office/drawing/2014/main" id="{56B798D5-4BED-33EF-A3B2-3A4054B61E0B}"/>
              </a:ext>
            </a:extLst>
          </p:cNvPr>
          <p:cNvPicPr preferRelativeResize="0"/>
          <p:nvPr/>
        </p:nvPicPr>
        <p:blipFill>
          <a:blip r:embed="rId5">
            <a:alphaModFix/>
          </a:blip>
          <a:stretch>
            <a:fillRect/>
          </a:stretch>
        </p:blipFill>
        <p:spPr>
          <a:xfrm>
            <a:off x="2581634" y="540567"/>
            <a:ext cx="1257611" cy="487253"/>
          </a:xfrm>
          <a:prstGeom prst="rect">
            <a:avLst/>
          </a:prstGeom>
          <a:noFill/>
          <a:ln>
            <a:noFill/>
          </a:ln>
        </p:spPr>
      </p:pic>
      <p:sp>
        <p:nvSpPr>
          <p:cNvPr id="11" name="TextBox 10">
            <a:extLst>
              <a:ext uri="{FF2B5EF4-FFF2-40B4-BE49-F238E27FC236}">
                <a16:creationId xmlns:a16="http://schemas.microsoft.com/office/drawing/2014/main" id="{BA65B018-16BA-FFF8-6652-317BC903DD4E}"/>
              </a:ext>
            </a:extLst>
          </p:cNvPr>
          <p:cNvSpPr txBox="1"/>
          <p:nvPr/>
        </p:nvSpPr>
        <p:spPr>
          <a:xfrm>
            <a:off x="410094" y="1829897"/>
            <a:ext cx="5614999" cy="2800767"/>
          </a:xfrm>
          <a:prstGeom prst="rect">
            <a:avLst/>
          </a:prstGeom>
          <a:noFill/>
        </p:spPr>
        <p:txBody>
          <a:bodyPr wrap="square">
            <a:spAutoFit/>
          </a:bodyPr>
          <a:lstStyle/>
          <a:p>
            <a:pPr algn="just"/>
            <a:r>
              <a:rPr lang="id-ID" sz="1100" b="1" dirty="0">
                <a:solidFill>
                  <a:schemeClr val="tx1"/>
                </a:solidFill>
                <a:latin typeface="Rubik" panose="020B0604020202020204" charset="-79"/>
                <a:cs typeface="Rubik" panose="020B0604020202020204" charset="-79"/>
              </a:rPr>
              <a:t>Kimia Farma adalah perusahaan industri farmasi pertama di Indonesia yang didirikan oleh Pemerintah Hindia Belanda tahun 1817. Pada tanggal 4 Juli 2001, PT Kimia Farma kembali mengubah statusnya menjadi perusahaan publik, PT Kimia Farma Tbk, dalam penulisan berikutnya disebut Perseroan. Bersamaan dengan perubahan tersebut, Perseroan telah dicatatkan pada Bursa Efek Jakarta dan Bursa Efek Surabaya</a:t>
            </a:r>
            <a:r>
              <a:rPr lang="en-US" sz="1100" b="1" dirty="0">
                <a:solidFill>
                  <a:schemeClr val="tx1"/>
                </a:solidFill>
                <a:latin typeface="Rubik" panose="020B0604020202020204" charset="-79"/>
                <a:cs typeface="Rubik" panose="020B0604020202020204" charset="-79"/>
              </a:rPr>
              <a:t>.</a:t>
            </a:r>
          </a:p>
          <a:p>
            <a:pPr algn="just"/>
            <a:endParaRPr lang="en-US" sz="1100" b="1" dirty="0">
              <a:solidFill>
                <a:schemeClr val="tx1"/>
              </a:solidFill>
              <a:latin typeface="Rubik" panose="020B0604020202020204" charset="-79"/>
              <a:cs typeface="Rubik" panose="020B0604020202020204" charset="-79"/>
            </a:endParaRPr>
          </a:p>
          <a:p>
            <a:pPr algn="just"/>
            <a:r>
              <a:rPr lang="id-ID" sz="1100" b="1" dirty="0">
                <a:solidFill>
                  <a:schemeClr val="tx1"/>
                </a:solidFill>
                <a:latin typeface="Rubik" panose="020B0604020202020204" charset="-79"/>
                <a:cs typeface="Rubik" panose="020B0604020202020204" charset="-79"/>
              </a:rPr>
              <a:t>Untuk menjadi perusahaan </a:t>
            </a:r>
            <a:r>
              <a:rPr lang="id-ID" sz="1100" b="1" dirty="0" err="1">
                <a:solidFill>
                  <a:schemeClr val="tx1"/>
                </a:solidFill>
                <a:latin typeface="Rubik" panose="020B0604020202020204" charset="-79"/>
                <a:cs typeface="Rubik" panose="020B0604020202020204" charset="-79"/>
              </a:rPr>
              <a:t>Healthcare</a:t>
            </a:r>
            <a:r>
              <a:rPr lang="id-ID" sz="1100" b="1" dirty="0">
                <a:solidFill>
                  <a:schemeClr val="tx1"/>
                </a:solidFill>
                <a:latin typeface="Rubik" panose="020B0604020202020204" charset="-79"/>
                <a:cs typeface="Rubik" panose="020B0604020202020204" charset="-79"/>
              </a:rPr>
              <a:t> terkemuka dan mendukung perkembangan </a:t>
            </a:r>
            <a:r>
              <a:rPr lang="id-ID" sz="1100" b="1" dirty="0" err="1">
                <a:solidFill>
                  <a:schemeClr val="tx1"/>
                </a:solidFill>
                <a:latin typeface="Rubik" panose="020B0604020202020204" charset="-79"/>
                <a:cs typeface="Rubik" panose="020B0604020202020204" charset="-79"/>
              </a:rPr>
              <a:t>industry</a:t>
            </a:r>
            <a:r>
              <a:rPr lang="id-ID" sz="1100" b="1" dirty="0">
                <a:solidFill>
                  <a:schemeClr val="tx1"/>
                </a:solidFill>
                <a:latin typeface="Rubik" panose="020B0604020202020204" charset="-79"/>
                <a:cs typeface="Rubik" panose="020B0604020202020204" charset="-79"/>
              </a:rPr>
              <a:t> 4.0, Kimia Farma menerapkan digitalisasi dari hulu hingga hilir. Hal ini bertujuan untuk meningkatkan efisiensi, efektivitas proses bisnis dan peningkatan </a:t>
            </a:r>
            <a:r>
              <a:rPr lang="id-ID" sz="1100" b="1" dirty="0" err="1">
                <a:solidFill>
                  <a:schemeClr val="tx1"/>
                </a:solidFill>
                <a:latin typeface="Rubik" panose="020B0604020202020204" charset="-79"/>
                <a:cs typeface="Rubik" panose="020B0604020202020204" charset="-79"/>
              </a:rPr>
              <a:t>synergy</a:t>
            </a:r>
            <a:r>
              <a:rPr lang="id-ID" sz="1100" b="1" dirty="0">
                <a:solidFill>
                  <a:schemeClr val="tx1"/>
                </a:solidFill>
                <a:latin typeface="Rubik" panose="020B0604020202020204" charset="-79"/>
                <a:cs typeface="Rubik" panose="020B0604020202020204" charset="-79"/>
              </a:rPr>
              <a:t> </a:t>
            </a:r>
            <a:r>
              <a:rPr lang="id-ID" sz="1100" b="1" dirty="0" err="1">
                <a:solidFill>
                  <a:schemeClr val="tx1"/>
                </a:solidFill>
                <a:latin typeface="Rubik" panose="020B0604020202020204" charset="-79"/>
                <a:cs typeface="Rubik" panose="020B0604020202020204" charset="-79"/>
              </a:rPr>
              <a:t>value</a:t>
            </a:r>
            <a:r>
              <a:rPr lang="id-ID" sz="1100" b="1" dirty="0">
                <a:solidFill>
                  <a:schemeClr val="tx1"/>
                </a:solidFill>
                <a:latin typeface="Rubik" panose="020B0604020202020204" charset="-79"/>
                <a:cs typeface="Rubik" panose="020B0604020202020204" charset="-79"/>
              </a:rPr>
              <a:t> antar entitas Kimia Farma Grup. </a:t>
            </a:r>
            <a:endParaRPr lang="en-US" sz="1100" b="1" dirty="0">
              <a:solidFill>
                <a:schemeClr val="tx1"/>
              </a:solidFill>
              <a:latin typeface="Rubik" panose="020B0604020202020204" charset="-79"/>
              <a:cs typeface="Rubik" panose="020B0604020202020204" charset="-79"/>
            </a:endParaRPr>
          </a:p>
          <a:p>
            <a:pPr algn="just"/>
            <a:endParaRPr lang="en-US" sz="1100" b="1" dirty="0">
              <a:solidFill>
                <a:schemeClr val="tx1"/>
              </a:solidFill>
              <a:latin typeface="Rubik" panose="020B0604020202020204" charset="-79"/>
              <a:cs typeface="Rubik" panose="020B0604020202020204" charset="-79"/>
            </a:endParaRPr>
          </a:p>
          <a:p>
            <a:pPr algn="just"/>
            <a:r>
              <a:rPr lang="id-ID" sz="1100" b="1" dirty="0">
                <a:solidFill>
                  <a:schemeClr val="tx1"/>
                </a:solidFill>
                <a:latin typeface="Rubik" panose="020B0604020202020204" charset="-79"/>
                <a:cs typeface="Rubik" panose="020B0604020202020204" charset="-79"/>
              </a:rPr>
              <a:t>PT Kimia Farma melakukan aktivitas usaha di bidang-bidang industri kimia dan farmasi, perdagangan dan jaringan distribusi, ritel farmasi dan layanan kesehatan serta optimalisasi aset. Visi PT Kimia Farma ialah menjadi perusahaan </a:t>
            </a:r>
            <a:r>
              <a:rPr lang="id-ID" sz="1100" b="1" dirty="0" err="1">
                <a:solidFill>
                  <a:schemeClr val="tx1"/>
                </a:solidFill>
                <a:latin typeface="Rubik" panose="020B0604020202020204" charset="-79"/>
                <a:cs typeface="Rubik" panose="020B0604020202020204" charset="-79"/>
              </a:rPr>
              <a:t>Healthcare</a:t>
            </a:r>
            <a:r>
              <a:rPr lang="id-ID" sz="1100" b="1" dirty="0">
                <a:solidFill>
                  <a:schemeClr val="tx1"/>
                </a:solidFill>
                <a:latin typeface="Rubik" panose="020B0604020202020204" charset="-79"/>
                <a:cs typeface="Rubik" panose="020B0604020202020204" charset="-79"/>
              </a:rPr>
              <a:t> pilihan utama yang terintegrasi dan menghasilkan nilai yang berkesinambungan.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27">
          <a:extLst>
            <a:ext uri="{FF2B5EF4-FFF2-40B4-BE49-F238E27FC236}">
              <a16:creationId xmlns:a16="http://schemas.microsoft.com/office/drawing/2014/main" id="{7DA77160-FED5-6CA5-A5E8-06E113780E67}"/>
            </a:ext>
          </a:extLst>
        </p:cNvPr>
        <p:cNvGrpSpPr/>
        <p:nvPr/>
      </p:nvGrpSpPr>
      <p:grpSpPr>
        <a:xfrm>
          <a:off x="0" y="0"/>
          <a:ext cx="0" cy="0"/>
          <a:chOff x="0" y="0"/>
          <a:chExt cx="0" cy="0"/>
        </a:xfrm>
      </p:grpSpPr>
      <p:sp>
        <p:nvSpPr>
          <p:cNvPr id="1329" name="Google Shape;1329;p44">
            <a:extLst>
              <a:ext uri="{FF2B5EF4-FFF2-40B4-BE49-F238E27FC236}">
                <a16:creationId xmlns:a16="http://schemas.microsoft.com/office/drawing/2014/main" id="{E145B068-E1B5-AF4D-AB12-3F62C7BB1BEE}"/>
              </a:ext>
            </a:extLst>
          </p:cNvPr>
          <p:cNvSpPr/>
          <p:nvPr/>
        </p:nvSpPr>
        <p:spPr>
          <a:xfrm rot="-5400000">
            <a:off x="1628855" y="2838086"/>
            <a:ext cx="411601" cy="1248868"/>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b="1">
              <a:latin typeface="Rubik" panose="020B0604020202020204" charset="-79"/>
              <a:cs typeface="Rubik" panose="020B0604020202020204" charset="-79"/>
            </a:endParaRPr>
          </a:p>
        </p:txBody>
      </p:sp>
      <p:sp>
        <p:nvSpPr>
          <p:cNvPr id="1330" name="Google Shape;1330;p44">
            <a:extLst>
              <a:ext uri="{FF2B5EF4-FFF2-40B4-BE49-F238E27FC236}">
                <a16:creationId xmlns:a16="http://schemas.microsoft.com/office/drawing/2014/main" id="{450A4A04-060A-2B1C-F5C9-91E9DCF5CB4C}"/>
              </a:ext>
            </a:extLst>
          </p:cNvPr>
          <p:cNvSpPr/>
          <p:nvPr/>
        </p:nvSpPr>
        <p:spPr>
          <a:xfrm rot="-5400000">
            <a:off x="4393061" y="2838069"/>
            <a:ext cx="411600" cy="124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b="1">
              <a:latin typeface="Rubik" panose="020B0604020202020204" charset="-79"/>
              <a:cs typeface="Rubik" panose="020B0604020202020204" charset="-79"/>
            </a:endParaRPr>
          </a:p>
        </p:txBody>
      </p:sp>
      <p:sp>
        <p:nvSpPr>
          <p:cNvPr id="1331" name="Google Shape;1331;p44">
            <a:extLst>
              <a:ext uri="{FF2B5EF4-FFF2-40B4-BE49-F238E27FC236}">
                <a16:creationId xmlns:a16="http://schemas.microsoft.com/office/drawing/2014/main" id="{37B55AF2-DF96-8C45-389B-D8B6D59361F3}"/>
              </a:ext>
            </a:extLst>
          </p:cNvPr>
          <p:cNvSpPr/>
          <p:nvPr/>
        </p:nvSpPr>
        <p:spPr>
          <a:xfrm rot="-5400000">
            <a:off x="7157283" y="2838068"/>
            <a:ext cx="411597" cy="124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b="1" dirty="0">
              <a:latin typeface="Rubik" panose="020B0604020202020204" charset="-79"/>
              <a:cs typeface="Rubik" panose="020B0604020202020204" charset="-79"/>
            </a:endParaRPr>
          </a:p>
        </p:txBody>
      </p:sp>
      <p:sp>
        <p:nvSpPr>
          <p:cNvPr id="1332" name="Google Shape;1332;p44">
            <a:extLst>
              <a:ext uri="{FF2B5EF4-FFF2-40B4-BE49-F238E27FC236}">
                <a16:creationId xmlns:a16="http://schemas.microsoft.com/office/drawing/2014/main" id="{A8FBD3DC-66C6-798D-5433-5B580C27F39A}"/>
              </a:ext>
            </a:extLst>
          </p:cNvPr>
          <p:cNvSpPr/>
          <p:nvPr/>
        </p:nvSpPr>
        <p:spPr>
          <a:xfrm rot="-5400000">
            <a:off x="1733842" y="2944713"/>
            <a:ext cx="411601" cy="1035613"/>
          </a:xfrm>
          <a:prstGeom prst="rect">
            <a:avLst/>
          </a:prstGeom>
          <a:solidFill>
            <a:schemeClr val="tx2">
              <a:lumMod val="75000"/>
            </a:scheme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b="1">
              <a:latin typeface="Rubik" panose="020B0604020202020204" charset="-79"/>
              <a:cs typeface="Rubik" panose="020B0604020202020204" charset="-79"/>
            </a:endParaRPr>
          </a:p>
        </p:txBody>
      </p:sp>
      <p:sp>
        <p:nvSpPr>
          <p:cNvPr id="1333" name="Google Shape;1333;p44">
            <a:extLst>
              <a:ext uri="{FF2B5EF4-FFF2-40B4-BE49-F238E27FC236}">
                <a16:creationId xmlns:a16="http://schemas.microsoft.com/office/drawing/2014/main" id="{107EE36D-0FA3-737A-8238-A60540CDF1B3}"/>
              </a:ext>
            </a:extLst>
          </p:cNvPr>
          <p:cNvSpPr/>
          <p:nvPr/>
        </p:nvSpPr>
        <p:spPr>
          <a:xfrm rot="-5400000">
            <a:off x="4722510" y="3159936"/>
            <a:ext cx="411600" cy="605160"/>
          </a:xfrm>
          <a:prstGeom prst="rect">
            <a:avLst/>
          </a:prstGeom>
          <a:solidFill>
            <a:schemeClr val="tx2">
              <a:lumMod val="75000"/>
            </a:scheme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b="1">
              <a:latin typeface="Rubik" panose="020B0604020202020204" charset="-79"/>
              <a:cs typeface="Rubik" panose="020B0604020202020204" charset="-79"/>
            </a:endParaRPr>
          </a:p>
        </p:txBody>
      </p:sp>
      <p:sp>
        <p:nvSpPr>
          <p:cNvPr id="1334" name="Google Shape;1334;p44">
            <a:extLst>
              <a:ext uri="{FF2B5EF4-FFF2-40B4-BE49-F238E27FC236}">
                <a16:creationId xmlns:a16="http://schemas.microsoft.com/office/drawing/2014/main" id="{2A06CC0D-9BCD-F001-144B-D69EAADEFDCD}"/>
              </a:ext>
            </a:extLst>
          </p:cNvPr>
          <p:cNvSpPr/>
          <p:nvPr/>
        </p:nvSpPr>
        <p:spPr>
          <a:xfrm rot="-5400000">
            <a:off x="7712271" y="3393047"/>
            <a:ext cx="411597" cy="138940"/>
          </a:xfrm>
          <a:prstGeom prst="rect">
            <a:avLst/>
          </a:prstGeom>
          <a:solidFill>
            <a:schemeClr val="tx2">
              <a:lumMod val="75000"/>
            </a:scheme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b="1">
              <a:latin typeface="Rubik" panose="020B0604020202020204" charset="-79"/>
              <a:cs typeface="Rubik" panose="020B0604020202020204" charset="-79"/>
            </a:endParaRPr>
          </a:p>
        </p:txBody>
      </p:sp>
      <p:sp>
        <p:nvSpPr>
          <p:cNvPr id="1335" name="Google Shape;1335;p44">
            <a:extLst>
              <a:ext uri="{FF2B5EF4-FFF2-40B4-BE49-F238E27FC236}">
                <a16:creationId xmlns:a16="http://schemas.microsoft.com/office/drawing/2014/main" id="{FAC733B5-470F-A9D7-B54B-49B171620E5A}"/>
              </a:ext>
            </a:extLst>
          </p:cNvPr>
          <p:cNvSpPr txBox="1"/>
          <p:nvPr/>
        </p:nvSpPr>
        <p:spPr>
          <a:xfrm>
            <a:off x="6950284" y="2845112"/>
            <a:ext cx="825600" cy="41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bg1">
                    <a:lumMod val="10000"/>
                    <a:lumOff val="90000"/>
                  </a:schemeClr>
                </a:solidFill>
                <a:latin typeface="Rubik" panose="020B0604020202020204" charset="-79"/>
                <a:ea typeface="Share Tech"/>
                <a:cs typeface="Rubik" panose="020B0604020202020204" charset="-79"/>
                <a:sym typeface="Share Tech"/>
              </a:rPr>
              <a:t>task</a:t>
            </a:r>
            <a:endParaRPr b="1" dirty="0">
              <a:solidFill>
                <a:schemeClr val="bg1">
                  <a:lumMod val="10000"/>
                  <a:lumOff val="90000"/>
                </a:schemeClr>
              </a:solidFill>
              <a:latin typeface="Rubik" panose="020B0604020202020204" charset="-79"/>
              <a:ea typeface="Share Tech"/>
              <a:cs typeface="Rubik" panose="020B0604020202020204" charset="-79"/>
              <a:sym typeface="Share Tech"/>
            </a:endParaRPr>
          </a:p>
        </p:txBody>
      </p:sp>
      <p:sp>
        <p:nvSpPr>
          <p:cNvPr id="1339" name="Google Shape;1339;p44">
            <a:extLst>
              <a:ext uri="{FF2B5EF4-FFF2-40B4-BE49-F238E27FC236}">
                <a16:creationId xmlns:a16="http://schemas.microsoft.com/office/drawing/2014/main" id="{19AF3BD9-213F-C6E3-B984-F46F40A9CA5E}"/>
              </a:ext>
            </a:extLst>
          </p:cNvPr>
          <p:cNvSpPr txBox="1"/>
          <p:nvPr/>
        </p:nvSpPr>
        <p:spPr>
          <a:xfrm>
            <a:off x="4186059" y="2845128"/>
            <a:ext cx="825600" cy="41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bg1">
                    <a:lumMod val="10000"/>
                    <a:lumOff val="90000"/>
                  </a:schemeClr>
                </a:solidFill>
                <a:latin typeface="Rubik" panose="020B0604020202020204" charset="-79"/>
                <a:ea typeface="Share Tech"/>
                <a:cs typeface="Rubik" panose="020B0604020202020204" charset="-79"/>
                <a:sym typeface="Share Tech"/>
              </a:rPr>
              <a:t>task</a:t>
            </a:r>
            <a:endParaRPr b="1" dirty="0">
              <a:solidFill>
                <a:schemeClr val="bg1">
                  <a:lumMod val="10000"/>
                  <a:lumOff val="90000"/>
                </a:schemeClr>
              </a:solidFill>
              <a:latin typeface="Rubik" panose="020B0604020202020204" charset="-79"/>
              <a:ea typeface="Share Tech"/>
              <a:cs typeface="Rubik" panose="020B0604020202020204" charset="-79"/>
              <a:sym typeface="Share Tech"/>
            </a:endParaRPr>
          </a:p>
        </p:txBody>
      </p:sp>
      <p:sp>
        <p:nvSpPr>
          <p:cNvPr id="1343" name="Google Shape;1343;p44">
            <a:extLst>
              <a:ext uri="{FF2B5EF4-FFF2-40B4-BE49-F238E27FC236}">
                <a16:creationId xmlns:a16="http://schemas.microsoft.com/office/drawing/2014/main" id="{FEAB93CE-1ED9-83FD-4136-A243DC3A7CE5}"/>
              </a:ext>
            </a:extLst>
          </p:cNvPr>
          <p:cNvSpPr txBox="1"/>
          <p:nvPr/>
        </p:nvSpPr>
        <p:spPr>
          <a:xfrm>
            <a:off x="1421834" y="2845114"/>
            <a:ext cx="825600" cy="41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bg1">
                    <a:lumMod val="10000"/>
                    <a:lumOff val="90000"/>
                  </a:schemeClr>
                </a:solidFill>
                <a:latin typeface="Rubik" panose="020B0604020202020204" charset="-79"/>
                <a:ea typeface="Share Tech"/>
                <a:cs typeface="Rubik" panose="020B0604020202020204" charset="-79"/>
                <a:sym typeface="Share Tech"/>
              </a:rPr>
              <a:t>task</a:t>
            </a:r>
            <a:endParaRPr sz="1200" b="1" dirty="0">
              <a:solidFill>
                <a:schemeClr val="bg1">
                  <a:lumMod val="10000"/>
                  <a:lumOff val="90000"/>
                </a:schemeClr>
              </a:solidFill>
              <a:latin typeface="Rubik" panose="020B0604020202020204" charset="-79"/>
              <a:ea typeface="Share Tech"/>
              <a:cs typeface="Rubik" panose="020B0604020202020204" charset="-79"/>
              <a:sym typeface="Share Tech"/>
            </a:endParaRPr>
          </a:p>
        </p:txBody>
      </p:sp>
      <p:sp>
        <p:nvSpPr>
          <p:cNvPr id="1346" name="Google Shape;1346;p44">
            <a:extLst>
              <a:ext uri="{FF2B5EF4-FFF2-40B4-BE49-F238E27FC236}">
                <a16:creationId xmlns:a16="http://schemas.microsoft.com/office/drawing/2014/main" id="{F7FD5331-7D5A-061D-75B2-0F5726BBC18E}"/>
              </a:ext>
            </a:extLst>
          </p:cNvPr>
          <p:cNvSpPr txBox="1"/>
          <p:nvPr/>
        </p:nvSpPr>
        <p:spPr>
          <a:xfrm>
            <a:off x="814484" y="3787233"/>
            <a:ext cx="2040300" cy="90256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i-FI" sz="1200" b="1" dirty="0">
                <a:solidFill>
                  <a:schemeClr val="bg1">
                    <a:lumMod val="10000"/>
                    <a:lumOff val="90000"/>
                  </a:schemeClr>
                </a:solidFill>
                <a:latin typeface="Rubik" panose="020B0604020202020204" charset="-79"/>
                <a:cs typeface="Rubik" panose="020B0604020202020204" charset="-79"/>
              </a:rPr>
              <a:t>Importing Dataset to BigQuery</a:t>
            </a:r>
            <a:endParaRPr sz="1200" b="1" dirty="0">
              <a:solidFill>
                <a:schemeClr val="bg1">
                  <a:lumMod val="10000"/>
                  <a:lumOff val="90000"/>
                </a:schemeClr>
              </a:solidFill>
              <a:latin typeface="Rubik" panose="020B0604020202020204" charset="-79"/>
              <a:ea typeface="Maven Pro"/>
              <a:cs typeface="Rubik" panose="020B0604020202020204" charset="-79"/>
              <a:sym typeface="Maven Pro"/>
            </a:endParaRPr>
          </a:p>
        </p:txBody>
      </p:sp>
      <p:grpSp>
        <p:nvGrpSpPr>
          <p:cNvPr id="1349" name="Google Shape;1349;p44">
            <a:extLst>
              <a:ext uri="{FF2B5EF4-FFF2-40B4-BE49-F238E27FC236}">
                <a16:creationId xmlns:a16="http://schemas.microsoft.com/office/drawing/2014/main" id="{D4A5E34B-0544-F08D-508E-92EE74B3CE3D}"/>
              </a:ext>
            </a:extLst>
          </p:cNvPr>
          <p:cNvGrpSpPr/>
          <p:nvPr/>
        </p:nvGrpSpPr>
        <p:grpSpPr>
          <a:xfrm>
            <a:off x="4415861" y="2256725"/>
            <a:ext cx="366008" cy="348670"/>
            <a:chOff x="3043239" y="3215626"/>
            <a:chExt cx="366008" cy="348670"/>
          </a:xfrm>
        </p:grpSpPr>
        <p:sp>
          <p:nvSpPr>
            <p:cNvPr id="1350" name="Google Shape;1350;p44">
              <a:extLst>
                <a:ext uri="{FF2B5EF4-FFF2-40B4-BE49-F238E27FC236}">
                  <a16:creationId xmlns:a16="http://schemas.microsoft.com/office/drawing/2014/main" id="{3F29094D-675A-ED8B-732F-96B7193E9688}"/>
                </a:ext>
              </a:extLst>
            </p:cNvPr>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b="1">
                <a:latin typeface="Rubik" panose="020B0604020202020204" charset="-79"/>
                <a:cs typeface="Rubik" panose="020B0604020202020204" charset="-79"/>
              </a:endParaRPr>
            </a:p>
          </p:txBody>
        </p:sp>
        <p:sp>
          <p:nvSpPr>
            <p:cNvPr id="1351" name="Google Shape;1351;p44">
              <a:extLst>
                <a:ext uri="{FF2B5EF4-FFF2-40B4-BE49-F238E27FC236}">
                  <a16:creationId xmlns:a16="http://schemas.microsoft.com/office/drawing/2014/main" id="{889911DA-5EF9-2E68-D1DB-E02C7EDB688C}"/>
                </a:ext>
              </a:extLst>
            </p:cNvPr>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b="1">
                <a:latin typeface="Rubik" panose="020B0604020202020204" charset="-79"/>
                <a:cs typeface="Rubik" panose="020B0604020202020204" charset="-79"/>
              </a:endParaRPr>
            </a:p>
          </p:txBody>
        </p:sp>
      </p:grpSp>
      <p:cxnSp>
        <p:nvCxnSpPr>
          <p:cNvPr id="1352" name="Google Shape;1352;p44">
            <a:extLst>
              <a:ext uri="{FF2B5EF4-FFF2-40B4-BE49-F238E27FC236}">
                <a16:creationId xmlns:a16="http://schemas.microsoft.com/office/drawing/2014/main" id="{E1D086A0-9DD9-BA92-0D1B-ECA4179B6B04}"/>
              </a:ext>
            </a:extLst>
          </p:cNvPr>
          <p:cNvCxnSpPr>
            <a:cxnSpLocks/>
            <a:endCxn id="1343" idx="0"/>
          </p:cNvCxnSpPr>
          <p:nvPr/>
        </p:nvCxnSpPr>
        <p:spPr>
          <a:xfrm rot="5400000">
            <a:off x="2922615" y="1168775"/>
            <a:ext cx="588300" cy="2764200"/>
          </a:xfrm>
          <a:prstGeom prst="bentConnector3">
            <a:avLst>
              <a:gd name="adj1" fmla="val 50008"/>
            </a:avLst>
          </a:prstGeom>
          <a:noFill/>
          <a:ln w="19050" cap="flat" cmpd="sng">
            <a:solidFill>
              <a:srgbClr val="FFD6E1"/>
            </a:solidFill>
            <a:prstDash val="dash"/>
            <a:round/>
            <a:headEnd type="oval" w="med" len="med"/>
            <a:tailEnd type="oval" w="med" len="med"/>
          </a:ln>
        </p:spPr>
      </p:cxnSp>
      <p:cxnSp>
        <p:nvCxnSpPr>
          <p:cNvPr id="1353" name="Google Shape;1353;p44">
            <a:extLst>
              <a:ext uri="{FF2B5EF4-FFF2-40B4-BE49-F238E27FC236}">
                <a16:creationId xmlns:a16="http://schemas.microsoft.com/office/drawing/2014/main" id="{2E99DB92-022F-99CD-6E8F-5193EF26EDB7}"/>
              </a:ext>
            </a:extLst>
          </p:cNvPr>
          <p:cNvCxnSpPr>
            <a:cxnSpLocks/>
            <a:endCxn id="1335" idx="0"/>
          </p:cNvCxnSpPr>
          <p:nvPr/>
        </p:nvCxnSpPr>
        <p:spPr>
          <a:xfrm rot="-5400000" flipH="1">
            <a:off x="5686815" y="1168775"/>
            <a:ext cx="588300" cy="2764200"/>
          </a:xfrm>
          <a:prstGeom prst="bentConnector3">
            <a:avLst>
              <a:gd name="adj1" fmla="val 50007"/>
            </a:avLst>
          </a:prstGeom>
          <a:noFill/>
          <a:ln w="19050" cap="flat" cmpd="sng">
            <a:solidFill>
              <a:srgbClr val="FFD6E1"/>
            </a:solidFill>
            <a:prstDash val="dash"/>
            <a:round/>
            <a:headEnd type="oval" w="med" len="med"/>
            <a:tailEnd type="oval" w="med" len="med"/>
          </a:ln>
        </p:spPr>
      </p:cxnSp>
      <p:cxnSp>
        <p:nvCxnSpPr>
          <p:cNvPr id="1354" name="Google Shape;1354;p44">
            <a:extLst>
              <a:ext uri="{FF2B5EF4-FFF2-40B4-BE49-F238E27FC236}">
                <a16:creationId xmlns:a16="http://schemas.microsoft.com/office/drawing/2014/main" id="{65860BBE-5C01-7EA8-5862-3E0FB1B62B6A}"/>
              </a:ext>
            </a:extLst>
          </p:cNvPr>
          <p:cNvCxnSpPr>
            <a:cxnSpLocks/>
            <a:endCxn id="1339" idx="0"/>
          </p:cNvCxnSpPr>
          <p:nvPr/>
        </p:nvCxnSpPr>
        <p:spPr>
          <a:xfrm>
            <a:off x="4598865" y="2256725"/>
            <a:ext cx="0" cy="588300"/>
          </a:xfrm>
          <a:prstGeom prst="straightConnector1">
            <a:avLst/>
          </a:prstGeom>
          <a:noFill/>
          <a:ln w="19050" cap="flat" cmpd="sng">
            <a:solidFill>
              <a:srgbClr val="FFD6E1"/>
            </a:solidFill>
            <a:prstDash val="dash"/>
            <a:round/>
            <a:headEnd type="oval" w="med" len="med"/>
            <a:tailEnd type="oval" w="med" len="med"/>
          </a:ln>
        </p:spPr>
      </p:cxnSp>
      <p:sp>
        <p:nvSpPr>
          <p:cNvPr id="4" name="Google Shape;830;p30">
            <a:extLst>
              <a:ext uri="{FF2B5EF4-FFF2-40B4-BE49-F238E27FC236}">
                <a16:creationId xmlns:a16="http://schemas.microsoft.com/office/drawing/2014/main" id="{4244B820-DC83-24F6-A2D9-E8D49CF6E32B}"/>
              </a:ext>
            </a:extLst>
          </p:cNvPr>
          <p:cNvSpPr txBox="1">
            <a:spLocks noGrp="1"/>
          </p:cNvSpPr>
          <p:nvPr>
            <p:ph type="title"/>
          </p:nvPr>
        </p:nvSpPr>
        <p:spPr>
          <a:xfrm>
            <a:off x="1075215" y="453707"/>
            <a:ext cx="7047300" cy="482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3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rPr>
              <a:t>Project Description</a:t>
            </a:r>
            <a:endParaRPr sz="3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endParaRPr>
          </a:p>
        </p:txBody>
      </p:sp>
      <p:sp>
        <p:nvSpPr>
          <p:cNvPr id="12" name="Google Shape;1346;p44">
            <a:extLst>
              <a:ext uri="{FF2B5EF4-FFF2-40B4-BE49-F238E27FC236}">
                <a16:creationId xmlns:a16="http://schemas.microsoft.com/office/drawing/2014/main" id="{D5D9E1F9-D151-E31B-7AE5-E22F2C5F6E09}"/>
              </a:ext>
            </a:extLst>
          </p:cNvPr>
          <p:cNvSpPr txBox="1"/>
          <p:nvPr/>
        </p:nvSpPr>
        <p:spPr>
          <a:xfrm>
            <a:off x="3578709" y="3787233"/>
            <a:ext cx="2040300" cy="90256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Create Analysis Table</a:t>
            </a:r>
            <a:endParaRPr sz="1200" b="1" dirty="0">
              <a:solidFill>
                <a:schemeClr val="bg1">
                  <a:lumMod val="10000"/>
                  <a:lumOff val="90000"/>
                </a:schemeClr>
              </a:solidFill>
              <a:latin typeface="Rubik" panose="020B0604020202020204" charset="-79"/>
              <a:ea typeface="Maven Pro"/>
              <a:cs typeface="Rubik" panose="020B0604020202020204" charset="-79"/>
              <a:sym typeface="Maven Pro"/>
            </a:endParaRPr>
          </a:p>
        </p:txBody>
      </p:sp>
      <p:sp>
        <p:nvSpPr>
          <p:cNvPr id="15" name="Google Shape;1346;p44">
            <a:extLst>
              <a:ext uri="{FF2B5EF4-FFF2-40B4-BE49-F238E27FC236}">
                <a16:creationId xmlns:a16="http://schemas.microsoft.com/office/drawing/2014/main" id="{6792B43B-DAB2-3A75-6DF6-2D300387D1AB}"/>
              </a:ext>
            </a:extLst>
          </p:cNvPr>
          <p:cNvSpPr txBox="1"/>
          <p:nvPr/>
        </p:nvSpPr>
        <p:spPr>
          <a:xfrm>
            <a:off x="3043928" y="1518530"/>
            <a:ext cx="3163604" cy="90256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i-FI" b="1" dirty="0">
                <a:solidFill>
                  <a:schemeClr val="accent1">
                    <a:lumMod val="40000"/>
                    <a:lumOff val="60000"/>
                  </a:schemeClr>
                </a:solidFill>
                <a:latin typeface="Rubik" panose="020B0604020202020204" charset="-79"/>
                <a:cs typeface="Rubik" panose="020B0604020202020204" charset="-79"/>
              </a:rPr>
              <a:t>Analisis kinerja bisnis Kimia Farma dari tahun 2020 hingga 2023</a:t>
            </a:r>
            <a:endParaRPr b="1" dirty="0">
              <a:solidFill>
                <a:schemeClr val="accent1">
                  <a:lumMod val="40000"/>
                  <a:lumOff val="60000"/>
                </a:schemeClr>
              </a:solidFill>
              <a:latin typeface="Rubik" panose="020B0604020202020204" charset="-79"/>
              <a:ea typeface="Maven Pro"/>
              <a:cs typeface="Rubik" panose="020B0604020202020204" charset="-79"/>
              <a:sym typeface="Maven Pro"/>
            </a:endParaRPr>
          </a:p>
        </p:txBody>
      </p:sp>
      <p:sp>
        <p:nvSpPr>
          <p:cNvPr id="16" name="Google Shape;1346;p44">
            <a:extLst>
              <a:ext uri="{FF2B5EF4-FFF2-40B4-BE49-F238E27FC236}">
                <a16:creationId xmlns:a16="http://schemas.microsoft.com/office/drawing/2014/main" id="{9CF2DFF6-7F71-A8A9-F0AA-DA9B5FF2E8BF}"/>
              </a:ext>
            </a:extLst>
          </p:cNvPr>
          <p:cNvSpPr txBox="1"/>
          <p:nvPr/>
        </p:nvSpPr>
        <p:spPr>
          <a:xfrm>
            <a:off x="6342934" y="3787233"/>
            <a:ext cx="2040300" cy="90256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b="1" dirty="0">
                <a:solidFill>
                  <a:schemeClr val="bg1">
                    <a:lumMod val="10000"/>
                    <a:lumOff val="90000"/>
                  </a:schemeClr>
                </a:solidFill>
                <a:latin typeface="Rubik" panose="020B0604020202020204" charset="-79"/>
                <a:cs typeface="Rubik" panose="020B0604020202020204" charset="-79"/>
              </a:rPr>
              <a:t>Create Dashboard Performance Analytics Kimia Farma Business Year 2020-2023</a:t>
            </a:r>
            <a:endParaRPr sz="1200" b="1" dirty="0">
              <a:solidFill>
                <a:schemeClr val="bg1">
                  <a:lumMod val="10000"/>
                  <a:lumOff val="90000"/>
                </a:schemeClr>
              </a:solidFill>
              <a:latin typeface="Rubik" panose="020B0604020202020204" charset="-79"/>
              <a:ea typeface="Maven Pro"/>
              <a:cs typeface="Rubik" panose="020B0604020202020204" charset="-79"/>
              <a:sym typeface="Maven Pro"/>
            </a:endParaRPr>
          </a:p>
        </p:txBody>
      </p:sp>
      <p:pic>
        <p:nvPicPr>
          <p:cNvPr id="20" name="Google Shape;119;g23ec2985a68_1_33">
            <a:extLst>
              <a:ext uri="{FF2B5EF4-FFF2-40B4-BE49-F238E27FC236}">
                <a16:creationId xmlns:a16="http://schemas.microsoft.com/office/drawing/2014/main" id="{444DE31C-F658-A671-353F-A3D37B85C5E8}"/>
              </a:ext>
            </a:extLst>
          </p:cNvPr>
          <p:cNvPicPr preferRelativeResize="0"/>
          <p:nvPr/>
        </p:nvPicPr>
        <p:blipFill rotWithShape="1">
          <a:blip r:embed="rId3">
            <a:alphaModFix/>
          </a:blip>
          <a:srcRect t="5658" b="5649"/>
          <a:stretch/>
        </p:blipFill>
        <p:spPr>
          <a:xfrm>
            <a:off x="7317600" y="185625"/>
            <a:ext cx="1399902" cy="541300"/>
          </a:xfrm>
          <a:prstGeom prst="snip2DiagRect">
            <a:avLst/>
          </a:prstGeom>
          <a:solidFill>
            <a:schemeClr val="tx1"/>
          </a:solidFill>
          <a:ln>
            <a:noFill/>
          </a:ln>
        </p:spPr>
      </p:pic>
    </p:spTree>
    <p:extLst>
      <p:ext uri="{BB962C8B-B14F-4D97-AF65-F5344CB8AC3E}">
        <p14:creationId xmlns:p14="http://schemas.microsoft.com/office/powerpoint/2010/main" val="38128544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9">
          <a:extLst>
            <a:ext uri="{FF2B5EF4-FFF2-40B4-BE49-F238E27FC236}">
              <a16:creationId xmlns:a16="http://schemas.microsoft.com/office/drawing/2014/main" id="{61071D2E-9693-46FB-D62B-7F870C0C1047}"/>
            </a:ext>
          </a:extLst>
        </p:cNvPr>
        <p:cNvGrpSpPr/>
        <p:nvPr/>
      </p:nvGrpSpPr>
      <p:grpSpPr>
        <a:xfrm>
          <a:off x="0" y="0"/>
          <a:ext cx="0" cy="0"/>
          <a:chOff x="0" y="0"/>
          <a:chExt cx="0" cy="0"/>
        </a:xfrm>
      </p:grpSpPr>
      <p:pic>
        <p:nvPicPr>
          <p:cNvPr id="7" name="Google Shape;119;g23ec2985a68_1_33">
            <a:extLst>
              <a:ext uri="{FF2B5EF4-FFF2-40B4-BE49-F238E27FC236}">
                <a16:creationId xmlns:a16="http://schemas.microsoft.com/office/drawing/2014/main" id="{5F26C65C-17CE-6F40-A758-6D6C424FD78D}"/>
              </a:ext>
            </a:extLst>
          </p:cNvPr>
          <p:cNvPicPr preferRelativeResize="0"/>
          <p:nvPr/>
        </p:nvPicPr>
        <p:blipFill rotWithShape="1">
          <a:blip r:embed="rId3">
            <a:alphaModFix/>
          </a:blip>
          <a:srcRect t="5658" b="5649"/>
          <a:stretch/>
        </p:blipFill>
        <p:spPr>
          <a:xfrm>
            <a:off x="7317600" y="185625"/>
            <a:ext cx="1399902" cy="541300"/>
          </a:xfrm>
          <a:prstGeom prst="snip2DiagRect">
            <a:avLst/>
          </a:prstGeom>
          <a:solidFill>
            <a:schemeClr val="tx1"/>
          </a:solidFill>
          <a:ln>
            <a:noFill/>
          </a:ln>
        </p:spPr>
      </p:pic>
      <p:sp>
        <p:nvSpPr>
          <p:cNvPr id="5" name="Google Shape;830;p30">
            <a:extLst>
              <a:ext uri="{FF2B5EF4-FFF2-40B4-BE49-F238E27FC236}">
                <a16:creationId xmlns:a16="http://schemas.microsoft.com/office/drawing/2014/main" id="{D7BA7D1C-09FF-300A-1BC2-1B98D90FA269}"/>
              </a:ext>
            </a:extLst>
          </p:cNvPr>
          <p:cNvSpPr txBox="1">
            <a:spLocks noGrp="1"/>
          </p:cNvSpPr>
          <p:nvPr>
            <p:ph type="title"/>
          </p:nvPr>
        </p:nvSpPr>
        <p:spPr>
          <a:xfrm>
            <a:off x="426498" y="321238"/>
            <a:ext cx="5150094"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rPr>
              <a:t>1. Importing Dataset to </a:t>
            </a:r>
            <a:r>
              <a:rPr lang="en-US" sz="2000" b="1" dirty="0" err="1">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rPr>
              <a:t>BigQuery</a:t>
            </a:r>
            <a:endParaRPr sz="2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endParaRPr>
          </a:p>
        </p:txBody>
      </p:sp>
      <p:pic>
        <p:nvPicPr>
          <p:cNvPr id="3" name="Picture 2">
            <a:extLst>
              <a:ext uri="{FF2B5EF4-FFF2-40B4-BE49-F238E27FC236}">
                <a16:creationId xmlns:a16="http://schemas.microsoft.com/office/drawing/2014/main" id="{38231075-C2CA-01EC-47B6-B179E4F752A7}"/>
              </a:ext>
            </a:extLst>
          </p:cNvPr>
          <p:cNvPicPr>
            <a:picLocks noChangeAspect="1"/>
          </p:cNvPicPr>
          <p:nvPr/>
        </p:nvPicPr>
        <p:blipFill>
          <a:blip r:embed="rId4"/>
          <a:srcRect l="20283" t="27107" r="38666" b="12355"/>
          <a:stretch/>
        </p:blipFill>
        <p:spPr>
          <a:xfrm>
            <a:off x="426498" y="1639700"/>
            <a:ext cx="3410397" cy="2468880"/>
          </a:xfrm>
          <a:prstGeom prst="roundRect">
            <a:avLst/>
          </a:prstGeom>
        </p:spPr>
      </p:pic>
      <p:cxnSp>
        <p:nvCxnSpPr>
          <p:cNvPr id="12" name="Straight Arrow Connector 11">
            <a:extLst>
              <a:ext uri="{FF2B5EF4-FFF2-40B4-BE49-F238E27FC236}">
                <a16:creationId xmlns:a16="http://schemas.microsoft.com/office/drawing/2014/main" id="{EA4EA2FF-8933-2EFA-B80B-11DA0C27D937}"/>
              </a:ext>
            </a:extLst>
          </p:cNvPr>
          <p:cNvCxnSpPr>
            <a:cxnSpLocks/>
          </p:cNvCxnSpPr>
          <p:nvPr/>
        </p:nvCxnSpPr>
        <p:spPr>
          <a:xfrm>
            <a:off x="4339088" y="2718399"/>
            <a:ext cx="828135" cy="0"/>
          </a:xfrm>
          <a:prstGeom prst="straightConnector1">
            <a:avLst/>
          </a:prstGeom>
          <a:ln>
            <a:solidFill>
              <a:schemeClr val="tx1">
                <a:lumMod val="9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9B4EC0FA-6EC1-F622-C60E-E7B76C5ECFB7}"/>
              </a:ext>
            </a:extLst>
          </p:cNvPr>
          <p:cNvSpPr/>
          <p:nvPr/>
        </p:nvSpPr>
        <p:spPr>
          <a:xfrm>
            <a:off x="2131696" y="2777506"/>
            <a:ext cx="819510" cy="216739"/>
          </a:xfrm>
          <a:custGeom>
            <a:avLst/>
            <a:gdLst>
              <a:gd name="connsiteX0" fmla="*/ 0 w 819510"/>
              <a:gd name="connsiteY0" fmla="*/ 0 h 216739"/>
              <a:gd name="connsiteX1" fmla="*/ 819510 w 819510"/>
              <a:gd name="connsiteY1" fmla="*/ 0 h 216739"/>
              <a:gd name="connsiteX2" fmla="*/ 819510 w 819510"/>
              <a:gd name="connsiteY2" fmla="*/ 216739 h 216739"/>
              <a:gd name="connsiteX3" fmla="*/ 0 w 819510"/>
              <a:gd name="connsiteY3" fmla="*/ 216739 h 216739"/>
              <a:gd name="connsiteX4" fmla="*/ 0 w 819510"/>
              <a:gd name="connsiteY4" fmla="*/ 0 h 2167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510" h="216739" extrusionOk="0">
                <a:moveTo>
                  <a:pt x="0" y="0"/>
                </a:moveTo>
                <a:cubicBezTo>
                  <a:pt x="128564" y="51866"/>
                  <a:pt x="570151" y="-18694"/>
                  <a:pt x="819510" y="0"/>
                </a:cubicBezTo>
                <a:cubicBezTo>
                  <a:pt x="823983" y="65516"/>
                  <a:pt x="804341" y="172491"/>
                  <a:pt x="819510" y="216739"/>
                </a:cubicBezTo>
                <a:cubicBezTo>
                  <a:pt x="596800" y="202389"/>
                  <a:pt x="406794" y="151137"/>
                  <a:pt x="0" y="216739"/>
                </a:cubicBezTo>
                <a:cubicBezTo>
                  <a:pt x="-294" y="137645"/>
                  <a:pt x="-12170" y="67070"/>
                  <a:pt x="0" y="0"/>
                </a:cubicBezTo>
                <a:close/>
              </a:path>
            </a:pathLst>
          </a:custGeom>
          <a:noFill/>
          <a:ln w="28575">
            <a:solidFill>
              <a:schemeClr val="tx2">
                <a:lumMod val="50000"/>
              </a:schemeClr>
            </a:solidFill>
            <a:extLst>
              <a:ext uri="{C807C97D-BFC1-408E-A445-0C87EB9F89A2}">
                <ask:lineSketchStyleProps xmlns:ask="http://schemas.microsoft.com/office/drawing/2018/sketchyshapes" sd="2650216993">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9" name="Group 18">
            <a:extLst>
              <a:ext uri="{FF2B5EF4-FFF2-40B4-BE49-F238E27FC236}">
                <a16:creationId xmlns:a16="http://schemas.microsoft.com/office/drawing/2014/main" id="{7E31820F-EA88-B913-8305-CB2FB4517BF4}"/>
              </a:ext>
            </a:extLst>
          </p:cNvPr>
          <p:cNvGrpSpPr/>
          <p:nvPr/>
        </p:nvGrpSpPr>
        <p:grpSpPr>
          <a:xfrm>
            <a:off x="5669416" y="1179267"/>
            <a:ext cx="3048086" cy="2784966"/>
            <a:chOff x="5669416" y="1493393"/>
            <a:chExt cx="3048086" cy="2784966"/>
          </a:xfrm>
        </p:grpSpPr>
        <p:pic>
          <p:nvPicPr>
            <p:cNvPr id="6" name="Picture 5">
              <a:extLst>
                <a:ext uri="{FF2B5EF4-FFF2-40B4-BE49-F238E27FC236}">
                  <a16:creationId xmlns:a16="http://schemas.microsoft.com/office/drawing/2014/main" id="{60B30BAD-9376-E807-CDE6-BDDC9BE3766B}"/>
                </a:ext>
              </a:extLst>
            </p:cNvPr>
            <p:cNvPicPr>
              <a:picLocks noChangeAspect="1"/>
            </p:cNvPicPr>
            <p:nvPr/>
          </p:nvPicPr>
          <p:blipFill>
            <a:blip r:embed="rId5"/>
            <a:srcRect l="53706" t="10324" r="288"/>
            <a:stretch/>
          </p:blipFill>
          <p:spPr>
            <a:xfrm>
              <a:off x="5669416" y="1493393"/>
              <a:ext cx="3048086" cy="2784966"/>
            </a:xfrm>
            <a:prstGeom prst="roundRect">
              <a:avLst/>
            </a:prstGeom>
          </p:spPr>
        </p:pic>
        <p:sp>
          <p:nvSpPr>
            <p:cNvPr id="15" name="Rectangle 14">
              <a:extLst>
                <a:ext uri="{FF2B5EF4-FFF2-40B4-BE49-F238E27FC236}">
                  <a16:creationId xmlns:a16="http://schemas.microsoft.com/office/drawing/2014/main" id="{388FDFF0-D360-AB28-E3A0-E8F7066AB6CC}"/>
                </a:ext>
              </a:extLst>
            </p:cNvPr>
            <p:cNvSpPr/>
            <p:nvPr/>
          </p:nvSpPr>
          <p:spPr>
            <a:xfrm>
              <a:off x="5807665" y="4000210"/>
              <a:ext cx="750499" cy="278149"/>
            </a:xfrm>
            <a:custGeom>
              <a:avLst/>
              <a:gdLst>
                <a:gd name="connsiteX0" fmla="*/ 0 w 750499"/>
                <a:gd name="connsiteY0" fmla="*/ 0 h 278149"/>
                <a:gd name="connsiteX1" fmla="*/ 750499 w 750499"/>
                <a:gd name="connsiteY1" fmla="*/ 0 h 278149"/>
                <a:gd name="connsiteX2" fmla="*/ 750499 w 750499"/>
                <a:gd name="connsiteY2" fmla="*/ 278149 h 278149"/>
                <a:gd name="connsiteX3" fmla="*/ 0 w 750499"/>
                <a:gd name="connsiteY3" fmla="*/ 278149 h 278149"/>
                <a:gd name="connsiteX4" fmla="*/ 0 w 750499"/>
                <a:gd name="connsiteY4" fmla="*/ 0 h 2781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0499" h="278149" extrusionOk="0">
                  <a:moveTo>
                    <a:pt x="0" y="0"/>
                  </a:moveTo>
                  <a:cubicBezTo>
                    <a:pt x="262671" y="19236"/>
                    <a:pt x="541045" y="57103"/>
                    <a:pt x="750499" y="0"/>
                  </a:cubicBezTo>
                  <a:cubicBezTo>
                    <a:pt x="765401" y="90279"/>
                    <a:pt x="746558" y="236702"/>
                    <a:pt x="750499" y="278149"/>
                  </a:cubicBezTo>
                  <a:cubicBezTo>
                    <a:pt x="441533" y="327880"/>
                    <a:pt x="321583" y="256179"/>
                    <a:pt x="0" y="278149"/>
                  </a:cubicBezTo>
                  <a:cubicBezTo>
                    <a:pt x="7831" y="201682"/>
                    <a:pt x="3678" y="121668"/>
                    <a:pt x="0" y="0"/>
                  </a:cubicBezTo>
                  <a:close/>
                </a:path>
              </a:pathLst>
            </a:custGeom>
            <a:noFill/>
            <a:ln w="28575">
              <a:solidFill>
                <a:schemeClr val="tx2">
                  <a:lumMod val="50000"/>
                </a:schemeClr>
              </a:solidFill>
              <a:extLst>
                <a:ext uri="{C807C97D-BFC1-408E-A445-0C87EB9F89A2}">
                  <ask:lineSketchStyleProps xmlns:ask="http://schemas.microsoft.com/office/drawing/2018/sketchyshapes" sd="2650216993">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15">
              <a:extLst>
                <a:ext uri="{FF2B5EF4-FFF2-40B4-BE49-F238E27FC236}">
                  <a16:creationId xmlns:a16="http://schemas.microsoft.com/office/drawing/2014/main" id="{2F6FCCB2-2904-1BAE-2908-EFF19E0B9FCB}"/>
                </a:ext>
              </a:extLst>
            </p:cNvPr>
            <p:cNvSpPr/>
            <p:nvPr/>
          </p:nvSpPr>
          <p:spPr>
            <a:xfrm>
              <a:off x="5807666" y="1859531"/>
              <a:ext cx="964069" cy="278149"/>
            </a:xfrm>
            <a:custGeom>
              <a:avLst/>
              <a:gdLst>
                <a:gd name="connsiteX0" fmla="*/ 0 w 964069"/>
                <a:gd name="connsiteY0" fmla="*/ 0 h 278149"/>
                <a:gd name="connsiteX1" fmla="*/ 964069 w 964069"/>
                <a:gd name="connsiteY1" fmla="*/ 0 h 278149"/>
                <a:gd name="connsiteX2" fmla="*/ 964069 w 964069"/>
                <a:gd name="connsiteY2" fmla="*/ 278149 h 278149"/>
                <a:gd name="connsiteX3" fmla="*/ 0 w 964069"/>
                <a:gd name="connsiteY3" fmla="*/ 278149 h 278149"/>
                <a:gd name="connsiteX4" fmla="*/ 0 w 964069"/>
                <a:gd name="connsiteY4" fmla="*/ 0 h 2781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4069" h="278149" extrusionOk="0">
                  <a:moveTo>
                    <a:pt x="0" y="0"/>
                  </a:moveTo>
                  <a:cubicBezTo>
                    <a:pt x="393247" y="57654"/>
                    <a:pt x="495348" y="-38346"/>
                    <a:pt x="964069" y="0"/>
                  </a:cubicBezTo>
                  <a:cubicBezTo>
                    <a:pt x="978971" y="90279"/>
                    <a:pt x="960128" y="236702"/>
                    <a:pt x="964069" y="278149"/>
                  </a:cubicBezTo>
                  <a:cubicBezTo>
                    <a:pt x="494781" y="284223"/>
                    <a:pt x="412140" y="285222"/>
                    <a:pt x="0" y="278149"/>
                  </a:cubicBezTo>
                  <a:cubicBezTo>
                    <a:pt x="7831" y="201682"/>
                    <a:pt x="3678" y="121668"/>
                    <a:pt x="0" y="0"/>
                  </a:cubicBezTo>
                  <a:close/>
                </a:path>
              </a:pathLst>
            </a:custGeom>
            <a:noFill/>
            <a:ln w="28575">
              <a:solidFill>
                <a:schemeClr val="tx2">
                  <a:lumMod val="50000"/>
                </a:schemeClr>
              </a:solidFill>
              <a:extLst>
                <a:ext uri="{C807C97D-BFC1-408E-A445-0C87EB9F89A2}">
                  <ask:lineSketchStyleProps xmlns:ask="http://schemas.microsoft.com/office/drawing/2018/sketchyshapes" sd="2650216993">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18" name="Picture 17">
            <a:extLst>
              <a:ext uri="{FF2B5EF4-FFF2-40B4-BE49-F238E27FC236}">
                <a16:creationId xmlns:a16="http://schemas.microsoft.com/office/drawing/2014/main" id="{EC6E442D-7DF3-F291-1BF8-7F1F88A465FE}"/>
              </a:ext>
            </a:extLst>
          </p:cNvPr>
          <p:cNvPicPr>
            <a:picLocks noChangeAspect="1"/>
          </p:cNvPicPr>
          <p:nvPr/>
        </p:nvPicPr>
        <p:blipFill>
          <a:blip r:embed="rId6"/>
          <a:srcRect l="6415" t="64046" r="71587" b="31740"/>
          <a:stretch/>
        </p:blipFill>
        <p:spPr>
          <a:xfrm>
            <a:off x="6044663" y="4193211"/>
            <a:ext cx="2545874" cy="274320"/>
          </a:xfrm>
          <a:prstGeom prst="roundRect">
            <a:avLst/>
          </a:prstGeom>
        </p:spPr>
      </p:pic>
      <p:grpSp>
        <p:nvGrpSpPr>
          <p:cNvPr id="20" name="Group 19">
            <a:extLst>
              <a:ext uri="{FF2B5EF4-FFF2-40B4-BE49-F238E27FC236}">
                <a16:creationId xmlns:a16="http://schemas.microsoft.com/office/drawing/2014/main" id="{27DF3CF3-FC78-437E-A070-C84289D354B3}"/>
              </a:ext>
            </a:extLst>
          </p:cNvPr>
          <p:cNvGrpSpPr/>
          <p:nvPr/>
        </p:nvGrpSpPr>
        <p:grpSpPr>
          <a:xfrm>
            <a:off x="5907503" y="4108580"/>
            <a:ext cx="274320" cy="274320"/>
            <a:chOff x="5807789" y="2243463"/>
            <a:chExt cx="833100" cy="833100"/>
          </a:xfrm>
        </p:grpSpPr>
        <p:sp>
          <p:nvSpPr>
            <p:cNvPr id="21" name="Google Shape;303;p18">
              <a:extLst>
                <a:ext uri="{FF2B5EF4-FFF2-40B4-BE49-F238E27FC236}">
                  <a16:creationId xmlns:a16="http://schemas.microsoft.com/office/drawing/2014/main" id="{8C2C58C1-7682-BEBA-F9DB-F46B966486C1}"/>
                </a:ext>
              </a:extLst>
            </p:cNvPr>
            <p:cNvSpPr/>
            <p:nvPr/>
          </p:nvSpPr>
          <p:spPr>
            <a:xfrm>
              <a:off x="5807789" y="2243463"/>
              <a:ext cx="833100" cy="833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309;p18">
              <a:extLst>
                <a:ext uri="{FF2B5EF4-FFF2-40B4-BE49-F238E27FC236}">
                  <a16:creationId xmlns:a16="http://schemas.microsoft.com/office/drawing/2014/main" id="{E4502C9E-45C6-BF43-92A5-72A8C1E29B53}"/>
                </a:ext>
              </a:extLst>
            </p:cNvPr>
            <p:cNvGrpSpPr/>
            <p:nvPr/>
          </p:nvGrpSpPr>
          <p:grpSpPr>
            <a:xfrm>
              <a:off x="5962293" y="2464577"/>
              <a:ext cx="524107" cy="390875"/>
              <a:chOff x="5216456" y="3725484"/>
              <a:chExt cx="356196" cy="265631"/>
            </a:xfrm>
          </p:grpSpPr>
          <p:sp>
            <p:nvSpPr>
              <p:cNvPr id="23" name="Google Shape;310;p18">
                <a:extLst>
                  <a:ext uri="{FF2B5EF4-FFF2-40B4-BE49-F238E27FC236}">
                    <a16:creationId xmlns:a16="http://schemas.microsoft.com/office/drawing/2014/main" id="{F7AE9833-311D-E350-A9C4-DA90F96FB0BE}"/>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11;p18">
                <a:extLst>
                  <a:ext uri="{FF2B5EF4-FFF2-40B4-BE49-F238E27FC236}">
                    <a16:creationId xmlns:a16="http://schemas.microsoft.com/office/drawing/2014/main" id="{A24F45D9-E215-0328-4B71-19F5DD722234}"/>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TextBox 1">
            <a:extLst>
              <a:ext uri="{FF2B5EF4-FFF2-40B4-BE49-F238E27FC236}">
                <a16:creationId xmlns:a16="http://schemas.microsoft.com/office/drawing/2014/main" id="{D6D88E2E-917F-198D-9F29-AADBBD621A88}"/>
              </a:ext>
            </a:extLst>
          </p:cNvPr>
          <p:cNvSpPr txBox="1"/>
          <p:nvPr/>
        </p:nvSpPr>
        <p:spPr>
          <a:xfrm>
            <a:off x="426498" y="765742"/>
            <a:ext cx="2463936" cy="307777"/>
          </a:xfrm>
          <a:prstGeom prst="rect">
            <a:avLst/>
          </a:prstGeom>
          <a:noFill/>
        </p:spPr>
        <p:txBody>
          <a:bodyPr wrap="square">
            <a:spAutoFit/>
          </a:bodyPr>
          <a:lstStyle/>
          <a:p>
            <a:pPr marL="0" lvl="0" indent="0" algn="l" rtl="0">
              <a:spcBef>
                <a:spcPts val="0"/>
              </a:spcBef>
              <a:spcAft>
                <a:spcPts val="0"/>
              </a:spcAft>
              <a:buNone/>
            </a:pPr>
            <a:r>
              <a:rPr lang="id-ID" sz="1400" b="1" dirty="0">
                <a:solidFill>
                  <a:schemeClr val="tx1"/>
                </a:solidFill>
                <a:latin typeface="Rubik"/>
                <a:ea typeface="Rubik"/>
                <a:cs typeface="Rubik"/>
                <a:sym typeface="Rubik"/>
                <a:hlinkClick r:id="rId7">
                  <a:extLst>
                    <a:ext uri="{A12FA001-AC4F-418D-AE19-62706E023703}">
                      <ahyp:hlinkClr xmlns:ahyp="http://schemas.microsoft.com/office/drawing/2018/hyperlinkcolor" val="tx"/>
                    </a:ext>
                  </a:extLst>
                </a:hlinkClick>
              </a:rPr>
              <a:t>&lt;</a:t>
            </a:r>
            <a:r>
              <a:rPr lang="id-ID" sz="1400" b="1" dirty="0" err="1">
                <a:solidFill>
                  <a:schemeClr val="tx1"/>
                </a:solidFill>
                <a:latin typeface="Rubik"/>
                <a:ea typeface="Rubik"/>
                <a:cs typeface="Rubik"/>
                <a:sym typeface="Rubik"/>
                <a:hlinkClick r:id="rId7">
                  <a:extLst>
                    <a:ext uri="{A12FA001-AC4F-418D-AE19-62706E023703}">
                      <ahyp:hlinkClr xmlns:ahyp="http://schemas.microsoft.com/office/drawing/2018/hyperlinkcolor" val="tx"/>
                    </a:ext>
                  </a:extLst>
                </a:hlinkClick>
              </a:rPr>
              <a:t>link</a:t>
            </a:r>
            <a:r>
              <a:rPr lang="id-ID" sz="1400" b="1" dirty="0">
                <a:solidFill>
                  <a:schemeClr val="tx1"/>
                </a:solidFill>
                <a:latin typeface="Rubik"/>
                <a:ea typeface="Rubik"/>
                <a:cs typeface="Rubik"/>
                <a:sym typeface="Rubik"/>
                <a:hlinkClick r:id="rId7">
                  <a:extLst>
                    <a:ext uri="{A12FA001-AC4F-418D-AE19-62706E023703}">
                      <ahyp:hlinkClr xmlns:ahyp="http://schemas.microsoft.com/office/drawing/2018/hyperlinkcolor" val="tx"/>
                    </a:ext>
                  </a:extLst>
                </a:hlinkClick>
              </a:rPr>
              <a:t> </a:t>
            </a:r>
            <a:r>
              <a:rPr lang="en-US" sz="1400" b="1" dirty="0" err="1">
                <a:solidFill>
                  <a:schemeClr val="tx1"/>
                </a:solidFill>
                <a:latin typeface="Rubik"/>
                <a:ea typeface="Rubik"/>
                <a:cs typeface="Rubik"/>
                <a:sym typeface="Rubik"/>
                <a:hlinkClick r:id="rId7">
                  <a:extLst>
                    <a:ext uri="{A12FA001-AC4F-418D-AE19-62706E023703}">
                      <ahyp:hlinkClr xmlns:ahyp="http://schemas.microsoft.com/office/drawing/2018/hyperlinkcolor" val="tx"/>
                    </a:ext>
                  </a:extLst>
                </a:hlinkClick>
              </a:rPr>
              <a:t>Penjelasan</a:t>
            </a:r>
            <a:r>
              <a:rPr lang="en-US" sz="1400" b="1" dirty="0">
                <a:solidFill>
                  <a:schemeClr val="tx1"/>
                </a:solidFill>
                <a:latin typeface="Rubik"/>
                <a:ea typeface="Rubik"/>
                <a:cs typeface="Rubik"/>
                <a:sym typeface="Rubik"/>
                <a:hlinkClick r:id="rId7">
                  <a:extLst>
                    <a:ext uri="{A12FA001-AC4F-418D-AE19-62706E023703}">
                      <ahyp:hlinkClr xmlns:ahyp="http://schemas.microsoft.com/office/drawing/2018/hyperlinkcolor" val="tx"/>
                    </a:ext>
                  </a:extLst>
                </a:hlinkClick>
              </a:rPr>
              <a:t> Project</a:t>
            </a:r>
            <a:r>
              <a:rPr lang="id-ID" sz="1400" b="1" dirty="0">
                <a:solidFill>
                  <a:schemeClr val="tx1"/>
                </a:solidFill>
                <a:latin typeface="Rubik"/>
                <a:ea typeface="Rubik"/>
                <a:cs typeface="Rubik"/>
                <a:sym typeface="Rubik"/>
                <a:hlinkClick r:id="rId7">
                  <a:extLst>
                    <a:ext uri="{A12FA001-AC4F-418D-AE19-62706E023703}">
                      <ahyp:hlinkClr xmlns:ahyp="http://schemas.microsoft.com/office/drawing/2018/hyperlinkcolor" val="tx"/>
                    </a:ext>
                  </a:extLst>
                </a:hlinkClick>
              </a:rPr>
              <a:t>&gt;</a:t>
            </a:r>
            <a:endParaRPr lang="id-ID" sz="1400" b="1" dirty="0">
              <a:solidFill>
                <a:schemeClr val="tx1"/>
              </a:solidFill>
              <a:latin typeface="Rubik" panose="020B0604020202020204" charset="-79"/>
              <a:ea typeface="Maven Pro"/>
              <a:cs typeface="Rubik" panose="020B0604020202020204" charset="-79"/>
              <a:sym typeface="Maven Pro"/>
            </a:endParaRPr>
          </a:p>
        </p:txBody>
      </p:sp>
      <p:sp>
        <p:nvSpPr>
          <p:cNvPr id="4" name="TextBox 3">
            <a:extLst>
              <a:ext uri="{FF2B5EF4-FFF2-40B4-BE49-F238E27FC236}">
                <a16:creationId xmlns:a16="http://schemas.microsoft.com/office/drawing/2014/main" id="{A1D0E1DB-F135-9A6E-0D2B-C70533893462}"/>
              </a:ext>
            </a:extLst>
          </p:cNvPr>
          <p:cNvSpPr txBox="1"/>
          <p:nvPr/>
        </p:nvSpPr>
        <p:spPr>
          <a:xfrm>
            <a:off x="199979" y="4151541"/>
            <a:ext cx="3863434" cy="276999"/>
          </a:xfrm>
          <a:prstGeom prst="rect">
            <a:avLst/>
          </a:prstGeom>
          <a:noFill/>
        </p:spPr>
        <p:txBody>
          <a:bodyPr wrap="square">
            <a:spAutoFit/>
          </a:bodyPr>
          <a:lstStyle/>
          <a:p>
            <a:pPr marL="0" lvl="0" indent="0" algn="ctr" rtl="0">
              <a:spcBef>
                <a:spcPts val="0"/>
              </a:spcBef>
              <a:spcAft>
                <a:spcPts val="0"/>
              </a:spcAft>
              <a:buNone/>
            </a:pPr>
            <a:r>
              <a:rPr lang="en-US" sz="1200" b="1" dirty="0" err="1">
                <a:solidFill>
                  <a:schemeClr val="bg1">
                    <a:lumMod val="10000"/>
                    <a:lumOff val="90000"/>
                  </a:schemeClr>
                </a:solidFill>
                <a:latin typeface="Rubik" panose="020B0604020202020204" charset="-79"/>
                <a:cs typeface="Rubik" panose="020B0604020202020204" charset="-79"/>
              </a:rPr>
              <a:t>Membuat</a:t>
            </a:r>
            <a:r>
              <a:rPr lang="en-US" sz="1200" b="1" dirty="0">
                <a:solidFill>
                  <a:schemeClr val="bg1">
                    <a:lumMod val="10000"/>
                    <a:lumOff val="90000"/>
                  </a:schemeClr>
                </a:solidFill>
                <a:latin typeface="Rubik" panose="020B0604020202020204" charset="-79"/>
                <a:cs typeface="Rubik" panose="020B0604020202020204" charset="-79"/>
              </a:rPr>
              <a:t> Dataset pada </a:t>
            </a:r>
            <a:r>
              <a:rPr lang="en-US" sz="1200" b="1" dirty="0" err="1">
                <a:solidFill>
                  <a:schemeClr val="bg1">
                    <a:lumMod val="10000"/>
                    <a:lumOff val="90000"/>
                  </a:schemeClr>
                </a:solidFill>
                <a:latin typeface="Rubik" panose="020B0604020202020204" charset="-79"/>
                <a:cs typeface="Rubik" panose="020B0604020202020204" charset="-79"/>
              </a:rPr>
              <a:t>BiqQuery</a:t>
            </a:r>
            <a:endParaRPr lang="en-US" sz="1200" b="1" dirty="0">
              <a:solidFill>
                <a:schemeClr val="bg1">
                  <a:lumMod val="10000"/>
                  <a:lumOff val="90000"/>
                </a:schemeClr>
              </a:solidFill>
              <a:latin typeface="Rubik" panose="020B0604020202020204" charset="-79"/>
              <a:ea typeface="Maven Pro"/>
              <a:cs typeface="Rubik" panose="020B0604020202020204" charset="-79"/>
              <a:sym typeface="Maven Pro"/>
            </a:endParaRPr>
          </a:p>
        </p:txBody>
      </p:sp>
    </p:spTree>
    <p:extLst>
      <p:ext uri="{BB962C8B-B14F-4D97-AF65-F5344CB8AC3E}">
        <p14:creationId xmlns:p14="http://schemas.microsoft.com/office/powerpoint/2010/main" val="29607832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9">
          <a:extLst>
            <a:ext uri="{FF2B5EF4-FFF2-40B4-BE49-F238E27FC236}">
              <a16:creationId xmlns:a16="http://schemas.microsoft.com/office/drawing/2014/main" id="{44A677D2-D21E-BD53-5CB8-DCC0277196F2}"/>
            </a:ext>
          </a:extLst>
        </p:cNvPr>
        <p:cNvGrpSpPr/>
        <p:nvPr/>
      </p:nvGrpSpPr>
      <p:grpSpPr>
        <a:xfrm>
          <a:off x="0" y="0"/>
          <a:ext cx="0" cy="0"/>
          <a:chOff x="0" y="0"/>
          <a:chExt cx="0" cy="0"/>
        </a:xfrm>
      </p:grpSpPr>
      <p:pic>
        <p:nvPicPr>
          <p:cNvPr id="7" name="Google Shape;119;g23ec2985a68_1_33">
            <a:extLst>
              <a:ext uri="{FF2B5EF4-FFF2-40B4-BE49-F238E27FC236}">
                <a16:creationId xmlns:a16="http://schemas.microsoft.com/office/drawing/2014/main" id="{C6AADB85-175A-61BA-E3E8-060272AB683A}"/>
              </a:ext>
            </a:extLst>
          </p:cNvPr>
          <p:cNvPicPr preferRelativeResize="0"/>
          <p:nvPr/>
        </p:nvPicPr>
        <p:blipFill rotWithShape="1">
          <a:blip r:embed="rId3">
            <a:alphaModFix/>
          </a:blip>
          <a:srcRect t="5658" b="5649"/>
          <a:stretch/>
        </p:blipFill>
        <p:spPr>
          <a:xfrm>
            <a:off x="7317600" y="185625"/>
            <a:ext cx="1399902" cy="541300"/>
          </a:xfrm>
          <a:prstGeom prst="snip2DiagRect">
            <a:avLst/>
          </a:prstGeom>
          <a:solidFill>
            <a:schemeClr val="tx1"/>
          </a:solidFill>
          <a:ln>
            <a:noFill/>
          </a:ln>
        </p:spPr>
      </p:pic>
      <p:sp>
        <p:nvSpPr>
          <p:cNvPr id="10" name="Google Shape;830;p30">
            <a:extLst>
              <a:ext uri="{FF2B5EF4-FFF2-40B4-BE49-F238E27FC236}">
                <a16:creationId xmlns:a16="http://schemas.microsoft.com/office/drawing/2014/main" id="{396D97F6-9381-8C5D-F036-BD7A6A3588A6}"/>
              </a:ext>
            </a:extLst>
          </p:cNvPr>
          <p:cNvSpPr txBox="1">
            <a:spLocks noGrp="1"/>
          </p:cNvSpPr>
          <p:nvPr>
            <p:ph type="title"/>
          </p:nvPr>
        </p:nvSpPr>
        <p:spPr>
          <a:xfrm>
            <a:off x="426498" y="321238"/>
            <a:ext cx="5150094"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rPr>
              <a:t>1. Importing Dataset to </a:t>
            </a:r>
            <a:r>
              <a:rPr lang="en-US" sz="2000" b="1" dirty="0" err="1">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rPr>
              <a:t>BigQuery</a:t>
            </a:r>
            <a:endParaRPr sz="2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endParaRPr>
          </a:p>
        </p:txBody>
      </p:sp>
      <p:cxnSp>
        <p:nvCxnSpPr>
          <p:cNvPr id="13" name="Straight Arrow Connector 12">
            <a:extLst>
              <a:ext uri="{FF2B5EF4-FFF2-40B4-BE49-F238E27FC236}">
                <a16:creationId xmlns:a16="http://schemas.microsoft.com/office/drawing/2014/main" id="{6C71AA92-5DEA-1441-4C92-8F6642063735}"/>
              </a:ext>
            </a:extLst>
          </p:cNvPr>
          <p:cNvCxnSpPr>
            <a:cxnSpLocks/>
          </p:cNvCxnSpPr>
          <p:nvPr/>
        </p:nvCxnSpPr>
        <p:spPr>
          <a:xfrm>
            <a:off x="3752492" y="2701146"/>
            <a:ext cx="1069674" cy="0"/>
          </a:xfrm>
          <a:prstGeom prst="straightConnector1">
            <a:avLst/>
          </a:prstGeom>
          <a:ln>
            <a:solidFill>
              <a:schemeClr val="tx1">
                <a:lumMod val="9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CA51213F-F5DD-3CF4-1DA3-66B171A91AB8}"/>
              </a:ext>
            </a:extLst>
          </p:cNvPr>
          <p:cNvGrpSpPr/>
          <p:nvPr/>
        </p:nvGrpSpPr>
        <p:grpSpPr>
          <a:xfrm>
            <a:off x="426497" y="1665946"/>
            <a:ext cx="3093080" cy="2250445"/>
            <a:chOff x="426497" y="1665946"/>
            <a:chExt cx="3388840" cy="2468880"/>
          </a:xfrm>
        </p:grpSpPr>
        <p:pic>
          <p:nvPicPr>
            <p:cNvPr id="9" name="Picture 8">
              <a:extLst>
                <a:ext uri="{FF2B5EF4-FFF2-40B4-BE49-F238E27FC236}">
                  <a16:creationId xmlns:a16="http://schemas.microsoft.com/office/drawing/2014/main" id="{1E4D6858-1151-906E-5C08-DB45F4C892D0}"/>
                </a:ext>
              </a:extLst>
            </p:cNvPr>
            <p:cNvPicPr>
              <a:picLocks noChangeAspect="1"/>
            </p:cNvPicPr>
            <p:nvPr/>
          </p:nvPicPr>
          <p:blipFill>
            <a:blip r:embed="rId4"/>
            <a:srcRect l="19057" t="16867" r="46886" b="29050"/>
            <a:stretch/>
          </p:blipFill>
          <p:spPr>
            <a:xfrm>
              <a:off x="426497" y="1665946"/>
              <a:ext cx="3388840" cy="2468880"/>
            </a:xfrm>
            <a:prstGeom prst="roundRect">
              <a:avLst/>
            </a:prstGeom>
          </p:spPr>
        </p:pic>
        <p:sp>
          <p:nvSpPr>
            <p:cNvPr id="14" name="Rectangle 13">
              <a:extLst>
                <a:ext uri="{FF2B5EF4-FFF2-40B4-BE49-F238E27FC236}">
                  <a16:creationId xmlns:a16="http://schemas.microsoft.com/office/drawing/2014/main" id="{98E359FF-2534-39E3-2D69-45FB6416158A}"/>
                </a:ext>
              </a:extLst>
            </p:cNvPr>
            <p:cNvSpPr/>
            <p:nvPr/>
          </p:nvSpPr>
          <p:spPr>
            <a:xfrm>
              <a:off x="2659025" y="2463380"/>
              <a:ext cx="819510" cy="216739"/>
            </a:xfrm>
            <a:custGeom>
              <a:avLst/>
              <a:gdLst>
                <a:gd name="connsiteX0" fmla="*/ 0 w 819510"/>
                <a:gd name="connsiteY0" fmla="*/ 0 h 216739"/>
                <a:gd name="connsiteX1" fmla="*/ 819510 w 819510"/>
                <a:gd name="connsiteY1" fmla="*/ 0 h 216739"/>
                <a:gd name="connsiteX2" fmla="*/ 819510 w 819510"/>
                <a:gd name="connsiteY2" fmla="*/ 216739 h 216739"/>
                <a:gd name="connsiteX3" fmla="*/ 0 w 819510"/>
                <a:gd name="connsiteY3" fmla="*/ 216739 h 216739"/>
                <a:gd name="connsiteX4" fmla="*/ 0 w 819510"/>
                <a:gd name="connsiteY4" fmla="*/ 0 h 2167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510" h="216739" extrusionOk="0">
                  <a:moveTo>
                    <a:pt x="0" y="0"/>
                  </a:moveTo>
                  <a:cubicBezTo>
                    <a:pt x="128564" y="51866"/>
                    <a:pt x="570151" y="-18694"/>
                    <a:pt x="819510" y="0"/>
                  </a:cubicBezTo>
                  <a:cubicBezTo>
                    <a:pt x="823983" y="65516"/>
                    <a:pt x="804341" y="172491"/>
                    <a:pt x="819510" y="216739"/>
                  </a:cubicBezTo>
                  <a:cubicBezTo>
                    <a:pt x="596800" y="202389"/>
                    <a:pt x="406794" y="151137"/>
                    <a:pt x="0" y="216739"/>
                  </a:cubicBezTo>
                  <a:cubicBezTo>
                    <a:pt x="-294" y="137645"/>
                    <a:pt x="-12170" y="67070"/>
                    <a:pt x="0" y="0"/>
                  </a:cubicBezTo>
                  <a:close/>
                </a:path>
              </a:pathLst>
            </a:custGeom>
            <a:noFill/>
            <a:ln w="28575">
              <a:solidFill>
                <a:schemeClr val="tx2">
                  <a:lumMod val="50000"/>
                </a:schemeClr>
              </a:solidFill>
              <a:extLst>
                <a:ext uri="{C807C97D-BFC1-408E-A445-0C87EB9F89A2}">
                  <ask:lineSketchStyleProps xmlns:ask="http://schemas.microsoft.com/office/drawing/2018/sketchyshapes" sd="2650216993">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2" name="Group 21">
            <a:extLst>
              <a:ext uri="{FF2B5EF4-FFF2-40B4-BE49-F238E27FC236}">
                <a16:creationId xmlns:a16="http://schemas.microsoft.com/office/drawing/2014/main" id="{1EE1C891-C4D2-329C-C412-7CE8D11643FF}"/>
              </a:ext>
            </a:extLst>
          </p:cNvPr>
          <p:cNvGrpSpPr/>
          <p:nvPr/>
        </p:nvGrpSpPr>
        <p:grpSpPr>
          <a:xfrm>
            <a:off x="5108019" y="1048096"/>
            <a:ext cx="2316800" cy="3306100"/>
            <a:chOff x="6400702" y="1168312"/>
            <a:chExt cx="2316800" cy="3306100"/>
          </a:xfrm>
        </p:grpSpPr>
        <p:pic>
          <p:nvPicPr>
            <p:cNvPr id="11" name="Picture 10">
              <a:extLst>
                <a:ext uri="{FF2B5EF4-FFF2-40B4-BE49-F238E27FC236}">
                  <a16:creationId xmlns:a16="http://schemas.microsoft.com/office/drawing/2014/main" id="{840D511C-8763-CD83-0F84-D04C91211107}"/>
                </a:ext>
              </a:extLst>
            </p:cNvPr>
            <p:cNvPicPr>
              <a:picLocks noChangeAspect="1"/>
            </p:cNvPicPr>
            <p:nvPr/>
          </p:nvPicPr>
          <p:blipFill>
            <a:blip r:embed="rId5"/>
            <a:srcRect l="-159" r="67988"/>
            <a:stretch/>
          </p:blipFill>
          <p:spPr>
            <a:xfrm>
              <a:off x="6400702" y="1168312"/>
              <a:ext cx="2316800" cy="3306100"/>
            </a:xfrm>
            <a:prstGeom prst="roundRect">
              <a:avLst/>
            </a:prstGeom>
          </p:spPr>
        </p:pic>
        <p:sp>
          <p:nvSpPr>
            <p:cNvPr id="15" name="Rectangle 14">
              <a:extLst>
                <a:ext uri="{FF2B5EF4-FFF2-40B4-BE49-F238E27FC236}">
                  <a16:creationId xmlns:a16="http://schemas.microsoft.com/office/drawing/2014/main" id="{48E74E44-26B8-1F3E-C832-30A104BAAB4B}"/>
                </a:ext>
              </a:extLst>
            </p:cNvPr>
            <p:cNvSpPr/>
            <p:nvPr/>
          </p:nvSpPr>
          <p:spPr>
            <a:xfrm>
              <a:off x="6511047" y="4141484"/>
              <a:ext cx="726331" cy="332928"/>
            </a:xfrm>
            <a:custGeom>
              <a:avLst/>
              <a:gdLst>
                <a:gd name="connsiteX0" fmla="*/ 0 w 726331"/>
                <a:gd name="connsiteY0" fmla="*/ 0 h 332928"/>
                <a:gd name="connsiteX1" fmla="*/ 726331 w 726331"/>
                <a:gd name="connsiteY1" fmla="*/ 0 h 332928"/>
                <a:gd name="connsiteX2" fmla="*/ 726331 w 726331"/>
                <a:gd name="connsiteY2" fmla="*/ 332928 h 332928"/>
                <a:gd name="connsiteX3" fmla="*/ 0 w 726331"/>
                <a:gd name="connsiteY3" fmla="*/ 332928 h 332928"/>
                <a:gd name="connsiteX4" fmla="*/ 0 w 726331"/>
                <a:gd name="connsiteY4" fmla="*/ 0 h 332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6331" h="332928" extrusionOk="0">
                  <a:moveTo>
                    <a:pt x="0" y="0"/>
                  </a:moveTo>
                  <a:cubicBezTo>
                    <a:pt x="244922" y="42292"/>
                    <a:pt x="455871" y="-17919"/>
                    <a:pt x="726331" y="0"/>
                  </a:cubicBezTo>
                  <a:cubicBezTo>
                    <a:pt x="720395" y="40811"/>
                    <a:pt x="704804" y="261364"/>
                    <a:pt x="726331" y="332928"/>
                  </a:cubicBezTo>
                  <a:cubicBezTo>
                    <a:pt x="623828" y="298544"/>
                    <a:pt x="194283" y="320873"/>
                    <a:pt x="0" y="332928"/>
                  </a:cubicBezTo>
                  <a:cubicBezTo>
                    <a:pt x="-10111" y="193186"/>
                    <a:pt x="-24640" y="38583"/>
                    <a:pt x="0" y="0"/>
                  </a:cubicBezTo>
                  <a:close/>
                </a:path>
              </a:pathLst>
            </a:custGeom>
            <a:noFill/>
            <a:ln w="28575">
              <a:solidFill>
                <a:schemeClr val="tx2">
                  <a:lumMod val="50000"/>
                </a:schemeClr>
              </a:solidFill>
              <a:extLst>
                <a:ext uri="{C807C97D-BFC1-408E-A445-0C87EB9F89A2}">
                  <ask:lineSketchStyleProps xmlns:ask="http://schemas.microsoft.com/office/drawing/2018/sketchyshapes" sd="2650216993">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 name="Rectangle 16">
              <a:extLst>
                <a:ext uri="{FF2B5EF4-FFF2-40B4-BE49-F238E27FC236}">
                  <a16:creationId xmlns:a16="http://schemas.microsoft.com/office/drawing/2014/main" id="{FCAF43E5-CA6B-9726-1B36-5BA3029BA189}"/>
                </a:ext>
              </a:extLst>
            </p:cNvPr>
            <p:cNvSpPr/>
            <p:nvPr/>
          </p:nvSpPr>
          <p:spPr>
            <a:xfrm>
              <a:off x="6564894" y="2080943"/>
              <a:ext cx="1129867" cy="230936"/>
            </a:xfrm>
            <a:custGeom>
              <a:avLst/>
              <a:gdLst>
                <a:gd name="connsiteX0" fmla="*/ 0 w 1129867"/>
                <a:gd name="connsiteY0" fmla="*/ 0 h 230936"/>
                <a:gd name="connsiteX1" fmla="*/ 1129867 w 1129867"/>
                <a:gd name="connsiteY1" fmla="*/ 0 h 230936"/>
                <a:gd name="connsiteX2" fmla="*/ 1129867 w 1129867"/>
                <a:gd name="connsiteY2" fmla="*/ 230936 h 230936"/>
                <a:gd name="connsiteX3" fmla="*/ 0 w 1129867"/>
                <a:gd name="connsiteY3" fmla="*/ 230936 h 230936"/>
                <a:gd name="connsiteX4" fmla="*/ 0 w 1129867"/>
                <a:gd name="connsiteY4" fmla="*/ 0 h 2309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867" h="230936" extrusionOk="0">
                  <a:moveTo>
                    <a:pt x="0" y="0"/>
                  </a:moveTo>
                  <a:cubicBezTo>
                    <a:pt x="501954" y="-90922"/>
                    <a:pt x="692245" y="-20402"/>
                    <a:pt x="1129867" y="0"/>
                  </a:cubicBezTo>
                  <a:cubicBezTo>
                    <a:pt x="1127108" y="104737"/>
                    <a:pt x="1115974" y="134307"/>
                    <a:pt x="1129867" y="230936"/>
                  </a:cubicBezTo>
                  <a:cubicBezTo>
                    <a:pt x="825784" y="174379"/>
                    <a:pt x="384789" y="225857"/>
                    <a:pt x="0" y="230936"/>
                  </a:cubicBezTo>
                  <a:cubicBezTo>
                    <a:pt x="19784" y="133787"/>
                    <a:pt x="-9814" y="56388"/>
                    <a:pt x="0" y="0"/>
                  </a:cubicBezTo>
                  <a:close/>
                </a:path>
              </a:pathLst>
            </a:custGeom>
            <a:noFill/>
            <a:ln w="28575">
              <a:solidFill>
                <a:schemeClr val="tx2">
                  <a:lumMod val="50000"/>
                </a:schemeClr>
              </a:solidFill>
              <a:extLst>
                <a:ext uri="{C807C97D-BFC1-408E-A445-0C87EB9F89A2}">
                  <ask:lineSketchStyleProps xmlns:ask="http://schemas.microsoft.com/office/drawing/2018/sketchyshapes" sd="2650216993">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19" name="Picture 18">
            <a:extLst>
              <a:ext uri="{FF2B5EF4-FFF2-40B4-BE49-F238E27FC236}">
                <a16:creationId xmlns:a16="http://schemas.microsoft.com/office/drawing/2014/main" id="{CF234E81-7BDF-A6E4-66CD-E58EACA088A6}"/>
              </a:ext>
            </a:extLst>
          </p:cNvPr>
          <p:cNvPicPr>
            <a:picLocks noChangeAspect="1"/>
          </p:cNvPicPr>
          <p:nvPr/>
        </p:nvPicPr>
        <p:blipFill>
          <a:blip r:embed="rId6"/>
          <a:srcRect l="6927" t="62893" r="71589" b="13009"/>
          <a:stretch/>
        </p:blipFill>
        <p:spPr>
          <a:xfrm>
            <a:off x="7047781" y="2158516"/>
            <a:ext cx="1938414" cy="1223039"/>
          </a:xfrm>
          <a:prstGeom prst="roundRect">
            <a:avLst/>
          </a:prstGeom>
          <a:effectLst>
            <a:outerShdw blurRad="50800" dist="38100" dir="5400000" algn="t" rotWithShape="0">
              <a:prstClr val="black">
                <a:alpha val="40000"/>
              </a:prstClr>
            </a:outerShdw>
          </a:effectLst>
        </p:spPr>
      </p:pic>
      <p:grpSp>
        <p:nvGrpSpPr>
          <p:cNvPr id="24" name="Group 23">
            <a:extLst>
              <a:ext uri="{FF2B5EF4-FFF2-40B4-BE49-F238E27FC236}">
                <a16:creationId xmlns:a16="http://schemas.microsoft.com/office/drawing/2014/main" id="{FE4F7C0E-6060-C1B5-F61A-0E656F1852D3}"/>
              </a:ext>
            </a:extLst>
          </p:cNvPr>
          <p:cNvGrpSpPr/>
          <p:nvPr/>
        </p:nvGrpSpPr>
        <p:grpSpPr>
          <a:xfrm>
            <a:off x="8546814" y="1963025"/>
            <a:ext cx="439381" cy="423068"/>
            <a:chOff x="5807789" y="2243463"/>
            <a:chExt cx="833100" cy="833100"/>
          </a:xfrm>
        </p:grpSpPr>
        <p:sp>
          <p:nvSpPr>
            <p:cNvPr id="25" name="Google Shape;303;p18">
              <a:extLst>
                <a:ext uri="{FF2B5EF4-FFF2-40B4-BE49-F238E27FC236}">
                  <a16:creationId xmlns:a16="http://schemas.microsoft.com/office/drawing/2014/main" id="{4506D2F3-BB82-85C8-A7D2-0CB6DAD372E4}"/>
                </a:ext>
              </a:extLst>
            </p:cNvPr>
            <p:cNvSpPr/>
            <p:nvPr/>
          </p:nvSpPr>
          <p:spPr>
            <a:xfrm>
              <a:off x="5807789" y="2243463"/>
              <a:ext cx="833100" cy="833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309;p18">
              <a:extLst>
                <a:ext uri="{FF2B5EF4-FFF2-40B4-BE49-F238E27FC236}">
                  <a16:creationId xmlns:a16="http://schemas.microsoft.com/office/drawing/2014/main" id="{D660E424-1AF2-4803-7C77-9167D84E0BCB}"/>
                </a:ext>
              </a:extLst>
            </p:cNvPr>
            <p:cNvGrpSpPr/>
            <p:nvPr/>
          </p:nvGrpSpPr>
          <p:grpSpPr>
            <a:xfrm>
              <a:off x="5962293" y="2464577"/>
              <a:ext cx="524107" cy="390875"/>
              <a:chOff x="5216456" y="3725484"/>
              <a:chExt cx="356196" cy="265631"/>
            </a:xfrm>
          </p:grpSpPr>
          <p:sp>
            <p:nvSpPr>
              <p:cNvPr id="27" name="Google Shape;310;p18">
                <a:extLst>
                  <a:ext uri="{FF2B5EF4-FFF2-40B4-BE49-F238E27FC236}">
                    <a16:creationId xmlns:a16="http://schemas.microsoft.com/office/drawing/2014/main" id="{C7E1DB9D-ECBF-9765-4CB7-D4F526D499CA}"/>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11;p18">
                <a:extLst>
                  <a:ext uri="{FF2B5EF4-FFF2-40B4-BE49-F238E27FC236}">
                    <a16:creationId xmlns:a16="http://schemas.microsoft.com/office/drawing/2014/main" id="{AFA8A304-0250-B59B-F194-8D6E651B9F60}"/>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TextBox 1">
            <a:extLst>
              <a:ext uri="{FF2B5EF4-FFF2-40B4-BE49-F238E27FC236}">
                <a16:creationId xmlns:a16="http://schemas.microsoft.com/office/drawing/2014/main" id="{7FD3742A-1C6E-3723-2ED7-FFD26F553505}"/>
              </a:ext>
            </a:extLst>
          </p:cNvPr>
          <p:cNvSpPr txBox="1"/>
          <p:nvPr/>
        </p:nvSpPr>
        <p:spPr>
          <a:xfrm>
            <a:off x="579763" y="4031030"/>
            <a:ext cx="2786547" cy="646331"/>
          </a:xfrm>
          <a:prstGeom prst="rect">
            <a:avLst/>
          </a:prstGeom>
          <a:noFill/>
        </p:spPr>
        <p:txBody>
          <a:bodyPr wrap="square">
            <a:spAutoFit/>
          </a:bodyPr>
          <a:lstStyle/>
          <a:p>
            <a:pPr marL="0" lvl="0" indent="0" algn="ctr" rtl="0">
              <a:spcBef>
                <a:spcPts val="0"/>
              </a:spcBef>
              <a:spcAft>
                <a:spcPts val="0"/>
              </a:spcAft>
              <a:buNone/>
            </a:pP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Membuat</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dataset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dengan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meng-upload file csv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untuk</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masing-masing dataset yang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diperlukan</a:t>
            </a:r>
            <a:endParaRPr lang="en-US" sz="1200" b="1" dirty="0">
              <a:solidFill>
                <a:schemeClr val="bg1">
                  <a:lumMod val="10000"/>
                  <a:lumOff val="90000"/>
                </a:schemeClr>
              </a:solidFill>
              <a:latin typeface="Rubik" panose="020B0604020202020204" charset="-79"/>
              <a:ea typeface="Maven Pro"/>
              <a:cs typeface="Rubik" panose="020B0604020202020204" charset="-79"/>
              <a:sym typeface="Maven Pro"/>
            </a:endParaRPr>
          </a:p>
        </p:txBody>
      </p:sp>
    </p:spTree>
    <p:extLst>
      <p:ext uri="{BB962C8B-B14F-4D97-AF65-F5344CB8AC3E}">
        <p14:creationId xmlns:p14="http://schemas.microsoft.com/office/powerpoint/2010/main" val="21780215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a:extLst>
            <a:ext uri="{FF2B5EF4-FFF2-40B4-BE49-F238E27FC236}">
              <a16:creationId xmlns:a16="http://schemas.microsoft.com/office/drawing/2014/main" id="{D33F737E-74BB-A432-2EEA-EC2DE5D41007}"/>
            </a:ext>
          </a:extLst>
        </p:cNvPr>
        <p:cNvGrpSpPr/>
        <p:nvPr/>
      </p:nvGrpSpPr>
      <p:grpSpPr>
        <a:xfrm>
          <a:off x="0" y="0"/>
          <a:ext cx="0" cy="0"/>
          <a:chOff x="0" y="0"/>
          <a:chExt cx="0" cy="0"/>
        </a:xfrm>
      </p:grpSpPr>
      <p:pic>
        <p:nvPicPr>
          <p:cNvPr id="7" name="Google Shape;119;g23ec2985a68_1_33">
            <a:extLst>
              <a:ext uri="{FF2B5EF4-FFF2-40B4-BE49-F238E27FC236}">
                <a16:creationId xmlns:a16="http://schemas.microsoft.com/office/drawing/2014/main" id="{3AFBC2B8-35C1-CEC3-0E63-35D7AC53D6C7}"/>
              </a:ext>
            </a:extLst>
          </p:cNvPr>
          <p:cNvPicPr preferRelativeResize="0"/>
          <p:nvPr/>
        </p:nvPicPr>
        <p:blipFill rotWithShape="1">
          <a:blip r:embed="rId3">
            <a:alphaModFix/>
          </a:blip>
          <a:srcRect t="5658" b="5649"/>
          <a:stretch/>
        </p:blipFill>
        <p:spPr>
          <a:xfrm>
            <a:off x="7317600" y="185625"/>
            <a:ext cx="1399902" cy="541300"/>
          </a:xfrm>
          <a:prstGeom prst="snip2DiagRect">
            <a:avLst/>
          </a:prstGeom>
          <a:solidFill>
            <a:schemeClr val="tx1"/>
          </a:solidFill>
          <a:ln>
            <a:noFill/>
          </a:ln>
        </p:spPr>
      </p:pic>
      <p:sp>
        <p:nvSpPr>
          <p:cNvPr id="10" name="Google Shape;830;p30">
            <a:extLst>
              <a:ext uri="{FF2B5EF4-FFF2-40B4-BE49-F238E27FC236}">
                <a16:creationId xmlns:a16="http://schemas.microsoft.com/office/drawing/2014/main" id="{C3C6D46D-C679-267D-78C1-C6E2EE053EE2}"/>
              </a:ext>
            </a:extLst>
          </p:cNvPr>
          <p:cNvSpPr txBox="1">
            <a:spLocks noGrp="1"/>
          </p:cNvSpPr>
          <p:nvPr>
            <p:ph type="title"/>
          </p:nvPr>
        </p:nvSpPr>
        <p:spPr>
          <a:xfrm>
            <a:off x="426498" y="321238"/>
            <a:ext cx="5150094"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rPr>
              <a:t>2. </a:t>
            </a:r>
            <a:r>
              <a:rPr lang="en-US" sz="2000" b="1" dirty="0" err="1">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rPr>
              <a:t>Membuat</a:t>
            </a:r>
            <a:r>
              <a:rPr lang="en-US" sz="2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rPr>
              <a:t> Tabel Analisa</a:t>
            </a:r>
            <a:endParaRPr sz="2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endParaRPr>
          </a:p>
        </p:txBody>
      </p:sp>
      <p:pic>
        <p:nvPicPr>
          <p:cNvPr id="3" name="Picture 2">
            <a:extLst>
              <a:ext uri="{FF2B5EF4-FFF2-40B4-BE49-F238E27FC236}">
                <a16:creationId xmlns:a16="http://schemas.microsoft.com/office/drawing/2014/main" id="{97F28633-1D4B-B7E4-ACF2-012898C92336}"/>
              </a:ext>
            </a:extLst>
          </p:cNvPr>
          <p:cNvPicPr>
            <a:picLocks noChangeAspect="1"/>
          </p:cNvPicPr>
          <p:nvPr/>
        </p:nvPicPr>
        <p:blipFill>
          <a:blip r:embed="rId4"/>
          <a:srcRect l="5055" t="23813" r="21984" b="8020"/>
          <a:stretch/>
        </p:blipFill>
        <p:spPr>
          <a:xfrm>
            <a:off x="426498" y="1388853"/>
            <a:ext cx="5448091" cy="2863161"/>
          </a:xfrm>
          <a:prstGeom prst="roundRect">
            <a:avLst/>
          </a:prstGeom>
        </p:spPr>
      </p:pic>
      <p:sp>
        <p:nvSpPr>
          <p:cNvPr id="4" name="Rectangle 3">
            <a:extLst>
              <a:ext uri="{FF2B5EF4-FFF2-40B4-BE49-F238E27FC236}">
                <a16:creationId xmlns:a16="http://schemas.microsoft.com/office/drawing/2014/main" id="{C186B85D-0481-FEF0-F621-6C7EB449AA22}"/>
              </a:ext>
            </a:extLst>
          </p:cNvPr>
          <p:cNvSpPr/>
          <p:nvPr/>
        </p:nvSpPr>
        <p:spPr>
          <a:xfrm>
            <a:off x="845390" y="4028536"/>
            <a:ext cx="1104180" cy="310551"/>
          </a:xfrm>
          <a:custGeom>
            <a:avLst/>
            <a:gdLst>
              <a:gd name="connsiteX0" fmla="*/ 0 w 1104180"/>
              <a:gd name="connsiteY0" fmla="*/ 0 h 310551"/>
              <a:gd name="connsiteX1" fmla="*/ 1104180 w 1104180"/>
              <a:gd name="connsiteY1" fmla="*/ 0 h 310551"/>
              <a:gd name="connsiteX2" fmla="*/ 1104180 w 1104180"/>
              <a:gd name="connsiteY2" fmla="*/ 310551 h 310551"/>
              <a:gd name="connsiteX3" fmla="*/ 0 w 1104180"/>
              <a:gd name="connsiteY3" fmla="*/ 310551 h 310551"/>
              <a:gd name="connsiteX4" fmla="*/ 0 w 1104180"/>
              <a:gd name="connsiteY4" fmla="*/ 0 h 310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4180" h="310551" extrusionOk="0">
                <a:moveTo>
                  <a:pt x="0" y="0"/>
                </a:moveTo>
                <a:cubicBezTo>
                  <a:pt x="404319" y="31271"/>
                  <a:pt x="732430" y="-21187"/>
                  <a:pt x="1104180" y="0"/>
                </a:cubicBezTo>
                <a:cubicBezTo>
                  <a:pt x="1116303" y="75076"/>
                  <a:pt x="1099712" y="192334"/>
                  <a:pt x="1104180" y="310551"/>
                </a:cubicBezTo>
                <a:cubicBezTo>
                  <a:pt x="617435" y="362302"/>
                  <a:pt x="469637" y="267773"/>
                  <a:pt x="0" y="310551"/>
                </a:cubicBezTo>
                <a:cubicBezTo>
                  <a:pt x="-18829" y="198049"/>
                  <a:pt x="-26233" y="110368"/>
                  <a:pt x="0" y="0"/>
                </a:cubicBezTo>
                <a:close/>
              </a:path>
            </a:pathLst>
          </a:custGeom>
          <a:noFill/>
          <a:ln w="28575">
            <a:solidFill>
              <a:srgbClr val="FF0000"/>
            </a:solidFill>
            <a:extLst>
              <a:ext uri="{C807C97D-BFC1-408E-A445-0C87EB9F89A2}">
                <ask:lineSketchStyleProps xmlns:ask="http://schemas.microsoft.com/office/drawing/2018/sketchyshapes" sd="1011431495">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Rectangle 4">
            <a:extLst>
              <a:ext uri="{FF2B5EF4-FFF2-40B4-BE49-F238E27FC236}">
                <a16:creationId xmlns:a16="http://schemas.microsoft.com/office/drawing/2014/main" id="{ACF5112B-0C2C-D981-2BEA-9593FCE9778E}"/>
              </a:ext>
            </a:extLst>
          </p:cNvPr>
          <p:cNvSpPr/>
          <p:nvPr/>
        </p:nvSpPr>
        <p:spPr>
          <a:xfrm>
            <a:off x="2449455" y="2261199"/>
            <a:ext cx="1432432" cy="1681073"/>
          </a:xfrm>
          <a:custGeom>
            <a:avLst/>
            <a:gdLst>
              <a:gd name="connsiteX0" fmla="*/ 0 w 1432432"/>
              <a:gd name="connsiteY0" fmla="*/ 0 h 1681073"/>
              <a:gd name="connsiteX1" fmla="*/ 1432432 w 1432432"/>
              <a:gd name="connsiteY1" fmla="*/ 0 h 1681073"/>
              <a:gd name="connsiteX2" fmla="*/ 1432432 w 1432432"/>
              <a:gd name="connsiteY2" fmla="*/ 1681073 h 1681073"/>
              <a:gd name="connsiteX3" fmla="*/ 0 w 1432432"/>
              <a:gd name="connsiteY3" fmla="*/ 1681073 h 1681073"/>
              <a:gd name="connsiteX4" fmla="*/ 0 w 1432432"/>
              <a:gd name="connsiteY4" fmla="*/ 0 h 16810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2432" h="1681073" extrusionOk="0">
                <a:moveTo>
                  <a:pt x="0" y="0"/>
                </a:moveTo>
                <a:cubicBezTo>
                  <a:pt x="318749" y="41319"/>
                  <a:pt x="845523" y="-17550"/>
                  <a:pt x="1432432" y="0"/>
                </a:cubicBezTo>
                <a:cubicBezTo>
                  <a:pt x="1412558" y="585341"/>
                  <a:pt x="1310922" y="968899"/>
                  <a:pt x="1432432" y="1681073"/>
                </a:cubicBezTo>
                <a:cubicBezTo>
                  <a:pt x="1199138" y="1649482"/>
                  <a:pt x="491781" y="1679927"/>
                  <a:pt x="0" y="1681073"/>
                </a:cubicBezTo>
                <a:cubicBezTo>
                  <a:pt x="-85619" y="1186829"/>
                  <a:pt x="78195" y="211101"/>
                  <a:pt x="0" y="0"/>
                </a:cubicBezTo>
                <a:close/>
              </a:path>
            </a:pathLst>
          </a:custGeom>
          <a:noFill/>
          <a:ln w="28575">
            <a:solidFill>
              <a:srgbClr val="FF0000"/>
            </a:solidFill>
            <a:extLst>
              <a:ext uri="{C807C97D-BFC1-408E-A445-0C87EB9F89A2}">
                <ask:lineSketchStyleProps xmlns:ask="http://schemas.microsoft.com/office/drawing/2018/sketchyshapes" sd="1011431495">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6" name="Group 5">
            <a:extLst>
              <a:ext uri="{FF2B5EF4-FFF2-40B4-BE49-F238E27FC236}">
                <a16:creationId xmlns:a16="http://schemas.microsoft.com/office/drawing/2014/main" id="{5D27D854-E509-159C-4646-C0E85ECD64DD}"/>
              </a:ext>
            </a:extLst>
          </p:cNvPr>
          <p:cNvGrpSpPr/>
          <p:nvPr/>
        </p:nvGrpSpPr>
        <p:grpSpPr>
          <a:xfrm>
            <a:off x="5465463" y="3817002"/>
            <a:ext cx="439381" cy="423068"/>
            <a:chOff x="5807789" y="2243463"/>
            <a:chExt cx="833100" cy="833100"/>
          </a:xfrm>
        </p:grpSpPr>
        <p:sp>
          <p:nvSpPr>
            <p:cNvPr id="8" name="Google Shape;303;p18">
              <a:extLst>
                <a:ext uri="{FF2B5EF4-FFF2-40B4-BE49-F238E27FC236}">
                  <a16:creationId xmlns:a16="http://schemas.microsoft.com/office/drawing/2014/main" id="{3B1984EF-3D54-9477-6359-337F885CDF2F}"/>
                </a:ext>
              </a:extLst>
            </p:cNvPr>
            <p:cNvSpPr/>
            <p:nvPr/>
          </p:nvSpPr>
          <p:spPr>
            <a:xfrm>
              <a:off x="5807789" y="2243463"/>
              <a:ext cx="833100" cy="833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309;p18">
              <a:extLst>
                <a:ext uri="{FF2B5EF4-FFF2-40B4-BE49-F238E27FC236}">
                  <a16:creationId xmlns:a16="http://schemas.microsoft.com/office/drawing/2014/main" id="{B6D67C1C-3A6D-12CB-4E04-89FEE934B2C2}"/>
                </a:ext>
              </a:extLst>
            </p:cNvPr>
            <p:cNvGrpSpPr/>
            <p:nvPr/>
          </p:nvGrpSpPr>
          <p:grpSpPr>
            <a:xfrm>
              <a:off x="5962293" y="2464577"/>
              <a:ext cx="524107" cy="390875"/>
              <a:chOff x="5216456" y="3725484"/>
              <a:chExt cx="356196" cy="265631"/>
            </a:xfrm>
          </p:grpSpPr>
          <p:sp>
            <p:nvSpPr>
              <p:cNvPr id="11" name="Google Shape;310;p18">
                <a:extLst>
                  <a:ext uri="{FF2B5EF4-FFF2-40B4-BE49-F238E27FC236}">
                    <a16:creationId xmlns:a16="http://schemas.microsoft.com/office/drawing/2014/main" id="{8A2DBBB6-6017-C85F-0ADE-1EFECB760708}"/>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11;p18">
                <a:extLst>
                  <a:ext uri="{FF2B5EF4-FFF2-40B4-BE49-F238E27FC236}">
                    <a16:creationId xmlns:a16="http://schemas.microsoft.com/office/drawing/2014/main" id="{98E0C0C8-ADA9-2F22-4E9A-A985829A1561}"/>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TextBox 1">
            <a:extLst>
              <a:ext uri="{FF2B5EF4-FFF2-40B4-BE49-F238E27FC236}">
                <a16:creationId xmlns:a16="http://schemas.microsoft.com/office/drawing/2014/main" id="{BA50AA9B-1FCE-12D5-07D6-D0EE3AADD905}"/>
              </a:ext>
            </a:extLst>
          </p:cNvPr>
          <p:cNvSpPr txBox="1"/>
          <p:nvPr/>
        </p:nvSpPr>
        <p:spPr>
          <a:xfrm>
            <a:off x="6297761" y="2404934"/>
            <a:ext cx="2419741" cy="830997"/>
          </a:xfrm>
          <a:prstGeom prst="rect">
            <a:avLst/>
          </a:prstGeom>
          <a:noFill/>
        </p:spPr>
        <p:txBody>
          <a:bodyPr wrap="square">
            <a:spAutoFit/>
          </a:bodyPr>
          <a:lstStyle/>
          <a:p>
            <a:pPr marL="0" lvl="0" indent="0" algn="ctr" rtl="0">
              <a:spcBef>
                <a:spcPts val="0"/>
              </a:spcBef>
              <a:spcAft>
                <a:spcPts val="0"/>
              </a:spcAft>
              <a:buNone/>
            </a:pP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Melakukan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data </a:t>
            </a:r>
            <a:r>
              <a:rPr lang="en-US" sz="1200" b="1" i="1" dirty="0">
                <a:solidFill>
                  <a:schemeClr val="bg1">
                    <a:lumMod val="10000"/>
                    <a:lumOff val="90000"/>
                  </a:schemeClr>
                </a:solidFill>
                <a:latin typeface="Rubik" panose="020B0604020202020204" charset="-79"/>
                <a:ea typeface="Maven Pro"/>
                <a:cs typeface="Rubik" panose="020B0604020202020204" charset="-79"/>
                <a:sym typeface="Maven Pro"/>
              </a:rPr>
              <a:t>transformation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dengan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membuat</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tabel</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analisis</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hasil</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rangkuman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metrik</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penting</a:t>
            </a:r>
            <a:endParaRPr lang="en-US" sz="1200" b="1" dirty="0">
              <a:solidFill>
                <a:schemeClr val="bg1">
                  <a:lumMod val="10000"/>
                  <a:lumOff val="90000"/>
                </a:schemeClr>
              </a:solidFill>
              <a:latin typeface="Rubik" panose="020B0604020202020204" charset="-79"/>
              <a:ea typeface="Maven Pro"/>
              <a:cs typeface="Rubik" panose="020B0604020202020204" charset="-79"/>
              <a:sym typeface="Maven Pro"/>
            </a:endParaRPr>
          </a:p>
        </p:txBody>
      </p:sp>
    </p:spTree>
    <p:extLst>
      <p:ext uri="{BB962C8B-B14F-4D97-AF65-F5344CB8AC3E}">
        <p14:creationId xmlns:p14="http://schemas.microsoft.com/office/powerpoint/2010/main" val="37552017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9">
          <a:extLst>
            <a:ext uri="{FF2B5EF4-FFF2-40B4-BE49-F238E27FC236}">
              <a16:creationId xmlns:a16="http://schemas.microsoft.com/office/drawing/2014/main" id="{F5ACE872-A433-1511-D1BC-B24AECD4DE81}"/>
            </a:ext>
          </a:extLst>
        </p:cNvPr>
        <p:cNvGrpSpPr/>
        <p:nvPr/>
      </p:nvGrpSpPr>
      <p:grpSpPr>
        <a:xfrm>
          <a:off x="0" y="0"/>
          <a:ext cx="0" cy="0"/>
          <a:chOff x="0" y="0"/>
          <a:chExt cx="0" cy="0"/>
        </a:xfrm>
      </p:grpSpPr>
      <p:pic>
        <p:nvPicPr>
          <p:cNvPr id="7" name="Google Shape;119;g23ec2985a68_1_33">
            <a:extLst>
              <a:ext uri="{FF2B5EF4-FFF2-40B4-BE49-F238E27FC236}">
                <a16:creationId xmlns:a16="http://schemas.microsoft.com/office/drawing/2014/main" id="{01CBA8E3-F855-DF13-37FD-8909A2E24540}"/>
              </a:ext>
            </a:extLst>
          </p:cNvPr>
          <p:cNvPicPr preferRelativeResize="0"/>
          <p:nvPr/>
        </p:nvPicPr>
        <p:blipFill rotWithShape="1">
          <a:blip r:embed="rId3">
            <a:alphaModFix/>
          </a:blip>
          <a:srcRect t="5658" b="5649"/>
          <a:stretch/>
        </p:blipFill>
        <p:spPr>
          <a:xfrm>
            <a:off x="7317600" y="185625"/>
            <a:ext cx="1399902" cy="541300"/>
          </a:xfrm>
          <a:prstGeom prst="snip2DiagRect">
            <a:avLst/>
          </a:prstGeom>
          <a:solidFill>
            <a:schemeClr val="tx1"/>
          </a:solidFill>
          <a:ln>
            <a:noFill/>
          </a:ln>
        </p:spPr>
      </p:pic>
      <p:sp>
        <p:nvSpPr>
          <p:cNvPr id="10" name="Google Shape;830;p30">
            <a:extLst>
              <a:ext uri="{FF2B5EF4-FFF2-40B4-BE49-F238E27FC236}">
                <a16:creationId xmlns:a16="http://schemas.microsoft.com/office/drawing/2014/main" id="{4BA2818B-0151-AF8D-BE97-DC2BFF63F282}"/>
              </a:ext>
            </a:extLst>
          </p:cNvPr>
          <p:cNvSpPr txBox="1">
            <a:spLocks noGrp="1"/>
          </p:cNvSpPr>
          <p:nvPr>
            <p:ph type="title"/>
          </p:nvPr>
        </p:nvSpPr>
        <p:spPr>
          <a:xfrm>
            <a:off x="426498" y="321238"/>
            <a:ext cx="5150094"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rPr>
              <a:t>2. </a:t>
            </a:r>
            <a:r>
              <a:rPr lang="en-US" sz="2000" b="1" dirty="0" err="1">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rPr>
              <a:t>Membuat</a:t>
            </a:r>
            <a:r>
              <a:rPr lang="en-US" sz="2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rPr>
              <a:t> Tabel Analisa</a:t>
            </a:r>
            <a:endParaRPr sz="2000" b="1" dirty="0">
              <a:solidFill>
                <a:schemeClr val="accent2">
                  <a:lumMod val="40000"/>
                  <a:lumOff val="60000"/>
                </a:schemeClr>
              </a:solidFill>
              <a:effectLst>
                <a:outerShdw blurRad="50800" dist="38100" algn="l" rotWithShape="0">
                  <a:prstClr val="black">
                    <a:alpha val="40000"/>
                  </a:prstClr>
                </a:outerShdw>
              </a:effectLst>
              <a:latin typeface="Rubik" panose="020B0604020202020204" charset="-79"/>
              <a:cs typeface="Rubik" panose="020B0604020202020204" charset="-79"/>
            </a:endParaRPr>
          </a:p>
        </p:txBody>
      </p:sp>
      <p:sp>
        <p:nvSpPr>
          <p:cNvPr id="2" name="Google Shape;467;p23">
            <a:extLst>
              <a:ext uri="{FF2B5EF4-FFF2-40B4-BE49-F238E27FC236}">
                <a16:creationId xmlns:a16="http://schemas.microsoft.com/office/drawing/2014/main" id="{0A694CBF-A5F1-FA0B-2301-00A780E24086}"/>
              </a:ext>
            </a:extLst>
          </p:cNvPr>
          <p:cNvSpPr/>
          <p:nvPr/>
        </p:nvSpPr>
        <p:spPr>
          <a:xfrm>
            <a:off x="543036" y="884411"/>
            <a:ext cx="3528632" cy="4824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TextBox 12">
            <a:extLst>
              <a:ext uri="{FF2B5EF4-FFF2-40B4-BE49-F238E27FC236}">
                <a16:creationId xmlns:a16="http://schemas.microsoft.com/office/drawing/2014/main" id="{2F0E2303-9B39-ACDA-0CB5-04E3B897B05C}"/>
              </a:ext>
            </a:extLst>
          </p:cNvPr>
          <p:cNvSpPr txBox="1"/>
          <p:nvPr/>
        </p:nvSpPr>
        <p:spPr>
          <a:xfrm>
            <a:off x="543036" y="961124"/>
            <a:ext cx="1932745" cy="307777"/>
          </a:xfrm>
          <a:prstGeom prst="rect">
            <a:avLst/>
          </a:prstGeom>
          <a:noFill/>
        </p:spPr>
        <p:txBody>
          <a:bodyPr wrap="square">
            <a:spAutoFit/>
          </a:bodyPr>
          <a:lstStyle/>
          <a:p>
            <a:pPr marL="0" lvl="0" indent="0" rtl="0">
              <a:spcBef>
                <a:spcPts val="0"/>
              </a:spcBef>
              <a:spcAft>
                <a:spcPts val="0"/>
              </a:spcAft>
              <a:buNone/>
            </a:pPr>
            <a:r>
              <a:rPr lang="en-US" sz="1400" b="1" dirty="0" err="1">
                <a:solidFill>
                  <a:schemeClr val="bg1">
                    <a:lumMod val="10000"/>
                    <a:lumOff val="90000"/>
                  </a:schemeClr>
                </a:solidFill>
                <a:latin typeface="Rubik" panose="020B0604020202020204" charset="-79"/>
                <a:ea typeface="Maven Pro"/>
                <a:cs typeface="Rubik" panose="020B0604020202020204" charset="-79"/>
                <a:sym typeface="Maven Pro"/>
              </a:rPr>
              <a:t>BigQuery</a:t>
            </a:r>
            <a:r>
              <a:rPr lang="en-US" sz="1400" b="1" dirty="0">
                <a:solidFill>
                  <a:schemeClr val="bg1">
                    <a:lumMod val="10000"/>
                    <a:lumOff val="90000"/>
                  </a:schemeClr>
                </a:solidFill>
                <a:latin typeface="Rubik" panose="020B0604020202020204" charset="-79"/>
                <a:ea typeface="Maven Pro"/>
                <a:cs typeface="Rubik" panose="020B0604020202020204" charset="-79"/>
                <a:sym typeface="Maven Pro"/>
              </a:rPr>
              <a:t> Syntax</a:t>
            </a:r>
          </a:p>
        </p:txBody>
      </p:sp>
      <p:pic>
        <p:nvPicPr>
          <p:cNvPr id="15" name="Picture 14">
            <a:extLst>
              <a:ext uri="{FF2B5EF4-FFF2-40B4-BE49-F238E27FC236}">
                <a16:creationId xmlns:a16="http://schemas.microsoft.com/office/drawing/2014/main" id="{AB7C05C5-4169-3EA3-2CD7-189651F4E0EC}"/>
              </a:ext>
            </a:extLst>
          </p:cNvPr>
          <p:cNvPicPr>
            <a:picLocks noChangeAspect="1"/>
          </p:cNvPicPr>
          <p:nvPr/>
        </p:nvPicPr>
        <p:blipFill>
          <a:blip r:embed="rId4"/>
          <a:srcRect l="1886" t="22139" r="44528" b="19834"/>
          <a:stretch/>
        </p:blipFill>
        <p:spPr>
          <a:xfrm>
            <a:off x="551642" y="1604610"/>
            <a:ext cx="4899806" cy="2984644"/>
          </a:xfrm>
          <a:prstGeom prst="rect">
            <a:avLst/>
          </a:prstGeom>
        </p:spPr>
      </p:pic>
      <p:sp>
        <p:nvSpPr>
          <p:cNvPr id="3" name="TextBox 2">
            <a:extLst>
              <a:ext uri="{FF2B5EF4-FFF2-40B4-BE49-F238E27FC236}">
                <a16:creationId xmlns:a16="http://schemas.microsoft.com/office/drawing/2014/main" id="{0E2F9A98-676F-D5D5-FDAC-5335B7D390B7}"/>
              </a:ext>
            </a:extLst>
          </p:cNvPr>
          <p:cNvSpPr txBox="1"/>
          <p:nvPr/>
        </p:nvSpPr>
        <p:spPr>
          <a:xfrm>
            <a:off x="2700069" y="961124"/>
            <a:ext cx="1371599" cy="307777"/>
          </a:xfrm>
          <a:prstGeom prst="rect">
            <a:avLst/>
          </a:prstGeom>
          <a:noFill/>
        </p:spPr>
        <p:txBody>
          <a:bodyPr wrap="square">
            <a:spAutoFit/>
          </a:bodyPr>
          <a:lstStyle/>
          <a:p>
            <a:pPr marL="0" lvl="0" indent="0" algn="ctr" rtl="0">
              <a:spcBef>
                <a:spcPts val="0"/>
              </a:spcBef>
              <a:spcAft>
                <a:spcPts val="0"/>
              </a:spcAft>
              <a:buNone/>
            </a:pPr>
            <a:r>
              <a:rPr lang="id-ID" sz="1400" b="1" dirty="0">
                <a:solidFill>
                  <a:schemeClr val="tx1"/>
                </a:solidFill>
                <a:latin typeface="Rubik"/>
                <a:ea typeface="Rubik"/>
                <a:cs typeface="Rubik"/>
                <a:sym typeface="Rubik"/>
                <a:hlinkClick r:id="rId5">
                  <a:extLst>
                    <a:ext uri="{A12FA001-AC4F-418D-AE19-62706E023703}">
                      <ahyp:hlinkClr xmlns:ahyp="http://schemas.microsoft.com/office/drawing/2018/hyperlinkcolor" val="tx"/>
                    </a:ext>
                  </a:extLst>
                </a:hlinkClick>
              </a:rPr>
              <a:t>&lt;</a:t>
            </a:r>
            <a:r>
              <a:rPr lang="id-ID" sz="1400" b="1" dirty="0" err="1">
                <a:solidFill>
                  <a:schemeClr val="tx1"/>
                </a:solidFill>
                <a:latin typeface="Rubik"/>
                <a:ea typeface="Rubik"/>
                <a:cs typeface="Rubik"/>
                <a:sym typeface="Rubik"/>
                <a:hlinkClick r:id="rId5">
                  <a:extLst>
                    <a:ext uri="{A12FA001-AC4F-418D-AE19-62706E023703}">
                      <ahyp:hlinkClr xmlns:ahyp="http://schemas.microsoft.com/office/drawing/2018/hyperlinkcolor" val="tx"/>
                    </a:ext>
                  </a:extLst>
                </a:hlinkClick>
              </a:rPr>
              <a:t>link</a:t>
            </a:r>
            <a:r>
              <a:rPr lang="id-ID" sz="1400" b="1" dirty="0">
                <a:solidFill>
                  <a:schemeClr val="tx1"/>
                </a:solidFill>
                <a:latin typeface="Rubik"/>
                <a:ea typeface="Rubik"/>
                <a:cs typeface="Rubik"/>
                <a:sym typeface="Rubik"/>
                <a:hlinkClick r:id="rId5">
                  <a:extLst>
                    <a:ext uri="{A12FA001-AC4F-418D-AE19-62706E023703}">
                      <ahyp:hlinkClr xmlns:ahyp="http://schemas.microsoft.com/office/drawing/2018/hyperlinkcolor" val="tx"/>
                    </a:ext>
                  </a:extLst>
                </a:hlinkClick>
              </a:rPr>
              <a:t> </a:t>
            </a:r>
            <a:r>
              <a:rPr lang="en-US" b="1" dirty="0">
                <a:solidFill>
                  <a:schemeClr val="tx1"/>
                </a:solidFill>
                <a:latin typeface="Rubik"/>
                <a:ea typeface="Rubik"/>
                <a:cs typeface="Rubik"/>
                <a:sym typeface="Rubik"/>
                <a:hlinkClick r:id="rId5">
                  <a:extLst>
                    <a:ext uri="{A12FA001-AC4F-418D-AE19-62706E023703}">
                      <ahyp:hlinkClr xmlns:ahyp="http://schemas.microsoft.com/office/drawing/2018/hyperlinkcolor" val="tx"/>
                    </a:ext>
                  </a:extLst>
                </a:hlinkClick>
              </a:rPr>
              <a:t>GitHub</a:t>
            </a:r>
            <a:r>
              <a:rPr lang="id-ID" sz="1400" b="1" dirty="0">
                <a:solidFill>
                  <a:schemeClr val="tx1"/>
                </a:solidFill>
                <a:latin typeface="Rubik"/>
                <a:ea typeface="Rubik"/>
                <a:cs typeface="Rubik"/>
                <a:sym typeface="Rubik"/>
                <a:hlinkClick r:id="rId5">
                  <a:extLst>
                    <a:ext uri="{A12FA001-AC4F-418D-AE19-62706E023703}">
                      <ahyp:hlinkClr xmlns:ahyp="http://schemas.microsoft.com/office/drawing/2018/hyperlinkcolor" val="tx"/>
                    </a:ext>
                  </a:extLst>
                </a:hlinkClick>
              </a:rPr>
              <a:t>&gt;</a:t>
            </a:r>
            <a:endParaRPr lang="id-ID" sz="1400" b="1" dirty="0">
              <a:solidFill>
                <a:schemeClr val="tx1"/>
              </a:solidFill>
              <a:latin typeface="Rubik" panose="020B0604020202020204" charset="-79"/>
              <a:ea typeface="Maven Pro"/>
              <a:cs typeface="Rubik" panose="020B0604020202020204" charset="-79"/>
              <a:sym typeface="Maven Pro"/>
            </a:endParaRPr>
          </a:p>
        </p:txBody>
      </p:sp>
      <p:sp>
        <p:nvSpPr>
          <p:cNvPr id="4" name="TextBox 3">
            <a:extLst>
              <a:ext uri="{FF2B5EF4-FFF2-40B4-BE49-F238E27FC236}">
                <a16:creationId xmlns:a16="http://schemas.microsoft.com/office/drawing/2014/main" id="{1EEFC69A-E7E7-C695-7184-0AE3838919E4}"/>
              </a:ext>
            </a:extLst>
          </p:cNvPr>
          <p:cNvSpPr txBox="1"/>
          <p:nvPr/>
        </p:nvSpPr>
        <p:spPr>
          <a:xfrm>
            <a:off x="6297761" y="2681433"/>
            <a:ext cx="2419741" cy="830997"/>
          </a:xfrm>
          <a:prstGeom prst="rect">
            <a:avLst/>
          </a:prstGeom>
          <a:noFill/>
        </p:spPr>
        <p:txBody>
          <a:bodyPr wrap="square">
            <a:spAutoFit/>
          </a:bodyPr>
          <a:lstStyle/>
          <a:p>
            <a:pPr marL="0" lvl="0" indent="0" algn="ctr" rtl="0">
              <a:spcBef>
                <a:spcPts val="0"/>
              </a:spcBef>
              <a:spcAft>
                <a:spcPts val="0"/>
              </a:spcAft>
              <a:buNone/>
            </a:pP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Sintaks</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SQL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digunakan</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untuk</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i="1" dirty="0">
                <a:solidFill>
                  <a:schemeClr val="bg1">
                    <a:lumMod val="10000"/>
                    <a:lumOff val="90000"/>
                  </a:schemeClr>
                </a:solidFill>
                <a:latin typeface="Rubik" panose="020B0604020202020204" charset="-79"/>
                <a:ea typeface="Maven Pro"/>
                <a:cs typeface="Rubik" panose="020B0604020202020204" charset="-79"/>
                <a:sym typeface="Maven Pro"/>
              </a:rPr>
              <a:t>cleaning</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i="1" dirty="0">
                <a:solidFill>
                  <a:schemeClr val="bg1">
                    <a:lumMod val="10000"/>
                    <a:lumOff val="90000"/>
                  </a:schemeClr>
                </a:solidFill>
                <a:latin typeface="Rubik" panose="020B0604020202020204" charset="-79"/>
                <a:ea typeface="Maven Pro"/>
                <a:cs typeface="Rubik" panose="020B0604020202020204" charset="-79"/>
                <a:sym typeface="Maven Pro"/>
              </a:rPr>
              <a:t>filtering</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dan </a:t>
            </a:r>
            <a:r>
              <a:rPr lang="en-US" sz="1200" b="1" i="1" dirty="0" err="1">
                <a:solidFill>
                  <a:schemeClr val="bg1">
                    <a:lumMod val="10000"/>
                    <a:lumOff val="90000"/>
                  </a:schemeClr>
                </a:solidFill>
                <a:latin typeface="Rubik" panose="020B0604020202020204" charset="-79"/>
                <a:ea typeface="Maven Pro"/>
                <a:cs typeface="Rubik" panose="020B0604020202020204" charset="-79"/>
                <a:sym typeface="Maven Pro"/>
              </a:rPr>
              <a:t>agregasi</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data agar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siap</a:t>
            </a:r>
            <a:r>
              <a:rPr lang="en-US" sz="1200" b="1" dirty="0">
                <a:solidFill>
                  <a:schemeClr val="bg1">
                    <a:lumMod val="10000"/>
                    <a:lumOff val="90000"/>
                  </a:schemeClr>
                </a:solidFill>
                <a:latin typeface="Rubik" panose="020B0604020202020204" charset="-79"/>
                <a:ea typeface="Maven Pro"/>
                <a:cs typeface="Rubik" panose="020B0604020202020204" charset="-79"/>
                <a:sym typeface="Maven Pro"/>
              </a:rPr>
              <a:t> </a:t>
            </a:r>
            <a:r>
              <a:rPr lang="en-US" sz="1200" b="1" dirty="0" err="1">
                <a:solidFill>
                  <a:schemeClr val="bg1">
                    <a:lumMod val="10000"/>
                    <a:lumOff val="90000"/>
                  </a:schemeClr>
                </a:solidFill>
                <a:latin typeface="Rubik" panose="020B0604020202020204" charset="-79"/>
                <a:ea typeface="Maven Pro"/>
                <a:cs typeface="Rubik" panose="020B0604020202020204" charset="-79"/>
                <a:sym typeface="Maven Pro"/>
              </a:rPr>
              <a:t>divisualisasikan</a:t>
            </a:r>
            <a:endParaRPr lang="en-US" sz="1200" b="1" dirty="0">
              <a:solidFill>
                <a:schemeClr val="bg1">
                  <a:lumMod val="10000"/>
                  <a:lumOff val="90000"/>
                </a:schemeClr>
              </a:solidFill>
              <a:latin typeface="Rubik" panose="020B0604020202020204" charset="-79"/>
              <a:ea typeface="Maven Pro"/>
              <a:cs typeface="Rubik" panose="020B0604020202020204" charset="-79"/>
              <a:sym typeface="Maven Pro"/>
            </a:endParaRPr>
          </a:p>
        </p:txBody>
      </p:sp>
    </p:spTree>
    <p:extLst>
      <p:ext uri="{BB962C8B-B14F-4D97-AF65-F5344CB8AC3E}">
        <p14:creationId xmlns:p14="http://schemas.microsoft.com/office/powerpoint/2010/main" val="3936622652"/>
      </p:ext>
    </p:extLst>
  </p:cSld>
  <p:clrMapOvr>
    <a:masterClrMapping/>
  </p:clrMapOvr>
</p:sld>
</file>

<file path=ppt/theme/theme1.xml><?xml version="1.0" encoding="utf-8"?>
<a:theme xmlns:a="http://schemas.openxmlformats.org/drawingml/2006/main" name="Slidesgo Final Pages">
  <a:themeElements>
    <a:clrScheme name="Custom 1">
      <a:dk1>
        <a:srgbClr val="FFFFFF"/>
      </a:dk1>
      <a:lt1>
        <a:srgbClr val="002845"/>
      </a:lt1>
      <a:dk2>
        <a:srgbClr val="1A5E8F"/>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Gallery</Template>
  <TotalTime>256</TotalTime>
  <Words>552</Words>
  <Application>Microsoft Office PowerPoint</Application>
  <PresentationFormat>On-screen Show (16:9)</PresentationFormat>
  <Paragraphs>82</Paragraphs>
  <Slides>13</Slides>
  <Notes>13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Rubik</vt:lpstr>
      <vt:lpstr>Proxima Nova</vt:lpstr>
      <vt:lpstr>Arial</vt:lpstr>
      <vt:lpstr>Rubik Light</vt:lpstr>
      <vt:lpstr>Rubik SemiBold</vt:lpstr>
      <vt:lpstr>Anaheim</vt:lpstr>
      <vt:lpstr>Roboto Condensed Light</vt:lpstr>
      <vt:lpstr>Proxima Nova Semibold</vt:lpstr>
      <vt:lpstr>Slidesgo Final Pages</vt:lpstr>
      <vt:lpstr>PowerPoint Presentation</vt:lpstr>
      <vt:lpstr>Fyantika Qirani Asmara</vt:lpstr>
      <vt:lpstr>Courses and Certification</vt:lpstr>
      <vt:lpstr>About Company</vt:lpstr>
      <vt:lpstr>Project Description</vt:lpstr>
      <vt:lpstr>1. Importing Dataset to BigQuery</vt:lpstr>
      <vt:lpstr>1. Importing Dataset to BigQuery</vt:lpstr>
      <vt:lpstr>2. Membuat Tabel Analisa</vt:lpstr>
      <vt:lpstr>2. Membuat Tabel Analisa</vt:lpstr>
      <vt:lpstr>2. Membuat Tabel Analisa</vt:lpstr>
      <vt:lpstr>3. Dashboard Perfomance Analytics</vt:lpstr>
      <vt:lpstr>Analisis Data</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Fyantika Qirani</cp:lastModifiedBy>
  <cp:revision>15</cp:revision>
  <dcterms:modified xsi:type="dcterms:W3CDTF">2025-06-30T15:04:48Z</dcterms:modified>
</cp:coreProperties>
</file>